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notesSlides/notesSlide7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61" r:id="rId2"/>
    <p:sldId id="305" r:id="rId3"/>
    <p:sldId id="264" r:id="rId4"/>
    <p:sldId id="266" r:id="rId5"/>
    <p:sldId id="271" r:id="rId6"/>
    <p:sldId id="272" r:id="rId7"/>
    <p:sldId id="302" r:id="rId8"/>
    <p:sldId id="301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30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4" r:id="rId27"/>
    <p:sldId id="295" r:id="rId28"/>
    <p:sldId id="297" r:id="rId29"/>
    <p:sldId id="299" r:id="rId30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111" autoAdjust="0"/>
  </p:normalViewPr>
  <p:slideViewPr>
    <p:cSldViewPr>
      <p:cViewPr varScale="1">
        <p:scale>
          <a:sx n="77" d="100"/>
          <a:sy n="77" d="100"/>
        </p:scale>
        <p:origin x="-13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DIGITALNO%20NASILJE\UNETI%20PODACI%20-%20DIGITALNO\OBRADE\Tabele%20i%20grafikoni%20obrada1012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H:\DIGITALNO%20NASILJE\UNETI%20PODACI%20-%20DIGITALNO\OBRADE\Tabele%20i%20grafikoni%20obrada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DIGITALNO%20NASILJE\UNETI%20PODACI%20-%20DIGITALNO\OBRADE\Tabele%20i%20grafikoni%20obrada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DIGITALNO%20NASILJE\UNETI%20PODACI%20-%20DIGITALNO\OBRADE\Tabele%20i%20grafikoni%20obrada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DIGITALNO%20NASILJE\UNETI%20PODACI%20-%20DIGITALNO\OBRADE\Tabele%20i%20grafikoni%20obrada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DIGITALNO%20NASILJE\UNETI%20PODACI%20-%20DIGITALNO\OBRADE\Tabele%20i%20grafikoni%20obrada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DIGITALNO%20NASILJE\UNETI%20PODACI%20-%20DIGITALNO\OBRADE\Tabele%20i%20grafikoni%20obrada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DIGITALNO%20NASILJE\UNETI%20PODACI%20-%20DIGITALNO\OBRADE\Tabele%20i%20grafikoni%20obrada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DIGITALNO%20NASILJE\UNETI%20PODACI%20-%20DIGITALNO\OBRADE\Tabele%20i%20grafikoni%20obrada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DIGITALNO%20NASILJE\UNETI%20PODACI%20-%20DIGITALNO\OBRADE\Tabele%20i%20grafikoni%20obrad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DIGITALNO%20NASILJE\UNETI%20PODACI%20-%20DIGITALNO\UNETI%20U%20EKSELU%20OD%20UNOSACA\Tabele%20i%20grafikoni%20obrada.9.12.201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DIGITALNO%20NASILJE\UNETI%20PODACI%20-%20DIGITALNO\UNETI%20U%20EKSELU%20OD%20UNOSACA\Tabele%20i%20grafikoni%20obrada.9.12.201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DIGITALNO%20NASILJE\UNETI%20PODACI%20-%20DIGITALNO\OBRADE\Tabele%20i%20grafikoni%20obrad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DIGITALNO%20NASILJE\UNETI%20PODACI%20-%20DIGITALNO\OBRADE\Tabele%20i%20grafikoni%20obrada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H:\DIGITALNO%20NASILJE\UNETI%20PODACI%20-%20DIGITALNO\UNETI%20U%20EKSELU%20OD%20UNOSACA\Tabele%20i%20grafikoni%20obrada1012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H:\DIGITALNO%20NASILJE\UNETI%20PODACI%20-%20DIGITALNO\UNETI%20U%20EKSELU%20OD%20UNOSACA\Tabele%20i%20grafikoni%20obrada1012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DIGITALNO%20NASILJE\UNETI%20PODACI%20-%20DIGITALNO\UNETI%20U%20EKSELU%20OD%20UNOSACA\Tabele%20i%20grafikoni%20obrada.9.12.2012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DIGITALNO%20NASILJE\UNETI%20PODACI%20-%20DIGITALNO\UNETI%20U%20EKSELU%20OD%20UNOSACA\Tabele%20i%20grafikoni%20obrada1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explosion val="8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Lbls>
            <c:dLbl>
              <c:idx val="0"/>
              <c:layout>
                <c:manualLayout>
                  <c:x val="-0.2411657234251969"/>
                  <c:y val="4.3629865415759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4848076607611549"/>
                  <c:y val="-0.106617523873345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'mladji ucenici'!$D$69:$E$69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'mladji ucenici'!$D$70:$E$70</c:f>
              <c:numCache>
                <c:formatCode>0%</c:formatCode>
                <c:ptCount val="2"/>
                <c:pt idx="0">
                  <c:v>0.46</c:v>
                </c:pt>
                <c:pt idx="1">
                  <c:v>0.54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"/>
      <c:layout/>
      <c:overlay val="0"/>
      <c:spPr>
        <a:ln>
          <a:solidFill>
            <a:schemeClr val="accent1"/>
          </a:solidFill>
        </a:ln>
      </c:spPr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558727034120877"/>
          <c:y val="6.9668002026062548E-2"/>
          <c:w val="0.59531550743657069"/>
          <c:h val="0.90414145600221063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2060"/>
              </a:solidFill>
            </c:spPr>
          </c:dPt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nastavnici!$D$149:$D$152</c:f>
              <c:strCache>
                <c:ptCount val="4"/>
                <c:pt idx="0">
                  <c:v>врло мало</c:v>
                </c:pt>
                <c:pt idx="1">
                  <c:v>знам колико прочитам у штампи и на телевизији</c:v>
                </c:pt>
                <c:pt idx="2">
                  <c:v>нисам стручњак, али сам довољно упућен/на</c:v>
                </c:pt>
                <c:pt idx="3">
                  <c:v>веома добро</c:v>
                </c:pt>
              </c:strCache>
            </c:strRef>
          </c:cat>
          <c:val>
            <c:numRef>
              <c:f>nastavnici!$E$149:$E$152</c:f>
              <c:numCache>
                <c:formatCode>0%</c:formatCode>
                <c:ptCount val="4"/>
                <c:pt idx="0">
                  <c:v>7.0000000000000021E-2</c:v>
                </c:pt>
                <c:pt idx="1">
                  <c:v>0.4</c:v>
                </c:pt>
                <c:pt idx="2">
                  <c:v>0.44</c:v>
                </c:pt>
                <c:pt idx="3">
                  <c:v>9.0000000000000024E-2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33824768"/>
        <c:axId val="33829248"/>
      </c:barChart>
      <c:catAx>
        <c:axId val="3382476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33829248"/>
        <c:crosses val="autoZero"/>
        <c:auto val="1"/>
        <c:lblAlgn val="ctr"/>
        <c:lblOffset val="100"/>
        <c:noMultiLvlLbl val="0"/>
      </c:catAx>
      <c:valAx>
        <c:axId val="3382924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338247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959279361924359"/>
          <c:y val="0.21212116994329716"/>
          <c:w val="0.47260785362994762"/>
          <c:h val="0.7601010578022237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206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/>
                      <a:t>5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b="1"/>
                      <a:t>2</a:t>
                    </a:r>
                    <a:r>
                      <a:rPr lang="en-US"/>
                      <a:t>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 b="1"/>
                      <a:t>2</a:t>
                    </a:r>
                    <a:r>
                      <a:rPr lang="en-US"/>
                      <a:t>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600" b="1"/>
                      <a:t>3</a:t>
                    </a:r>
                    <a:r>
                      <a:rPr lang="en-US"/>
                      <a:t>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600" b="1"/>
                      <a:t>2</a:t>
                    </a:r>
                    <a:r>
                      <a:rPr lang="en-US"/>
                      <a:t>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0%" sourceLinked="0"/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nastavnici!$C$106:$C$110</c:f>
              <c:strCache>
                <c:ptCount val="5"/>
                <c:pt idx="0">
                  <c:v>не користим ни рачунар ни интернет</c:v>
                </c:pt>
                <c:pt idx="1">
                  <c:v>поседујем основне вештине рада на рачунару</c:v>
                </c:pt>
                <c:pt idx="2">
                  <c:v>добро се служим, али повремено тражим помоћ искусније особе</c:v>
                </c:pt>
                <c:pt idx="3">
                  <c:v>самостално користим рачунар и интернет</c:v>
                </c:pt>
                <c:pt idx="4">
                  <c:v>одлично се служим рачунаром и интернетом</c:v>
                </c:pt>
              </c:strCache>
            </c:strRef>
          </c:cat>
          <c:val>
            <c:numRef>
              <c:f>nastavnici!$D$106:$D$110</c:f>
              <c:numCache>
                <c:formatCode>0%</c:formatCode>
                <c:ptCount val="5"/>
                <c:pt idx="0">
                  <c:v>0.15000000000000024</c:v>
                </c:pt>
                <c:pt idx="1">
                  <c:v>0.25</c:v>
                </c:pt>
                <c:pt idx="2">
                  <c:v>0.12000000000000002</c:v>
                </c:pt>
                <c:pt idx="3">
                  <c:v>0.32000000000000089</c:v>
                </c:pt>
                <c:pt idx="4">
                  <c:v>0.16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4"/>
        <c:overlap val="-25"/>
        <c:axId val="33851264"/>
        <c:axId val="33879936"/>
      </c:barChart>
      <c:catAx>
        <c:axId val="3385126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33879936"/>
        <c:crosses val="autoZero"/>
        <c:auto val="1"/>
        <c:lblAlgn val="ctr"/>
        <c:lblOffset val="100"/>
        <c:noMultiLvlLbl val="0"/>
      </c:catAx>
      <c:valAx>
        <c:axId val="33879936"/>
        <c:scaling>
          <c:orientation val="minMax"/>
        </c:scaling>
        <c:delete val="1"/>
        <c:axPos val="b"/>
        <c:numFmt formatCode="0.00%" sourceLinked="0"/>
        <c:majorTickMark val="none"/>
        <c:minorTickMark val="none"/>
        <c:tickLblPos val="none"/>
        <c:crossAx val="338512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252172361950088"/>
          <c:y val="0.25676449534717288"/>
          <c:w val="0.59967892362969388"/>
          <c:h val="0.7144492165752038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nastavnici!$C$379</c:f>
              <c:strCache>
                <c:ptCount val="1"/>
                <c:pt idx="0">
                  <c:v>нема проблема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nastavnici!$B$380:$B$385</c:f>
              <c:strCache>
                <c:ptCount val="6"/>
                <c:pt idx="0">
                  <c:v>Исмевање, вређање </c:v>
                </c:pt>
                <c:pt idx="1">
                  <c:v>Туче између ученика </c:v>
                </c:pt>
                <c:pt idx="2">
                  <c:v>Узнемиравање СМС порукама </c:v>
                </c:pt>
                <c:pt idx="3">
                  <c:v>Узнемиравање тел. позивима </c:v>
                </c:pt>
                <c:pt idx="4">
                  <c:v>Снимање моб. или камером </c:v>
                </c:pt>
                <c:pt idx="5">
                  <c:v>Узнемиравање на соц. мрежи </c:v>
                </c:pt>
              </c:strCache>
            </c:strRef>
          </c:cat>
          <c:val>
            <c:numRef>
              <c:f>nastavnici!$C$380:$C$385</c:f>
              <c:numCache>
                <c:formatCode>0%</c:formatCode>
                <c:ptCount val="6"/>
                <c:pt idx="0">
                  <c:v>7.0000000000000021E-2</c:v>
                </c:pt>
                <c:pt idx="1">
                  <c:v>0.12000000000000002</c:v>
                </c:pt>
                <c:pt idx="2">
                  <c:v>0.32000000000000089</c:v>
                </c:pt>
                <c:pt idx="3">
                  <c:v>0.41000000000000031</c:v>
                </c:pt>
                <c:pt idx="4">
                  <c:v>0.38000000000000089</c:v>
                </c:pt>
                <c:pt idx="5">
                  <c:v>0.38000000000000089</c:v>
                </c:pt>
              </c:numCache>
            </c:numRef>
          </c:val>
        </c:ser>
        <c:ser>
          <c:idx val="1"/>
          <c:order val="1"/>
          <c:tx>
            <c:strRef>
              <c:f>nastavnici!$D$379</c:f>
              <c:strCache>
                <c:ptCount val="1"/>
                <c:pt idx="0">
                  <c:v>мањи проблем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nastavnici!$B$380:$B$385</c:f>
              <c:strCache>
                <c:ptCount val="6"/>
                <c:pt idx="0">
                  <c:v>Исмевање, вређање </c:v>
                </c:pt>
                <c:pt idx="1">
                  <c:v>Туче између ученика </c:v>
                </c:pt>
                <c:pt idx="2">
                  <c:v>Узнемиравање СМС порукама </c:v>
                </c:pt>
                <c:pt idx="3">
                  <c:v>Узнемиравање тел. позивима </c:v>
                </c:pt>
                <c:pt idx="4">
                  <c:v>Снимање моб. или камером </c:v>
                </c:pt>
                <c:pt idx="5">
                  <c:v>Узнемиравање на соц. мрежи </c:v>
                </c:pt>
              </c:strCache>
            </c:strRef>
          </c:cat>
          <c:val>
            <c:numRef>
              <c:f>nastavnici!$D$380:$D$385</c:f>
              <c:numCache>
                <c:formatCode>0%</c:formatCode>
                <c:ptCount val="6"/>
                <c:pt idx="0">
                  <c:v>0.61000000000000065</c:v>
                </c:pt>
                <c:pt idx="1">
                  <c:v>0.64000000000000179</c:v>
                </c:pt>
                <c:pt idx="2">
                  <c:v>0.55000000000000004</c:v>
                </c:pt>
                <c:pt idx="3">
                  <c:v>0.49000000000000032</c:v>
                </c:pt>
                <c:pt idx="4">
                  <c:v>0.47000000000000008</c:v>
                </c:pt>
                <c:pt idx="5">
                  <c:v>0.46</c:v>
                </c:pt>
              </c:numCache>
            </c:numRef>
          </c:val>
        </c:ser>
        <c:ser>
          <c:idx val="2"/>
          <c:order val="2"/>
          <c:tx>
            <c:strRef>
              <c:f>nastavnici!$E$379</c:f>
              <c:strCache>
                <c:ptCount val="1"/>
                <c:pt idx="0">
                  <c:v>озбиљан проблем</c:v>
                </c:pt>
              </c:strCache>
            </c:strRef>
          </c:tx>
          <c:spPr>
            <a:solidFill>
              <a:srgbClr val="55B93D"/>
            </a:solidFill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nastavnici!$B$380:$B$385</c:f>
              <c:strCache>
                <c:ptCount val="6"/>
                <c:pt idx="0">
                  <c:v>Исмевање, вређање </c:v>
                </c:pt>
                <c:pt idx="1">
                  <c:v>Туче између ученика </c:v>
                </c:pt>
                <c:pt idx="2">
                  <c:v>Узнемиравање СМС порукама </c:v>
                </c:pt>
                <c:pt idx="3">
                  <c:v>Узнемиравање тел. позивима </c:v>
                </c:pt>
                <c:pt idx="4">
                  <c:v>Снимање моб. или камером </c:v>
                </c:pt>
                <c:pt idx="5">
                  <c:v>Узнемиравање на соц. мрежи </c:v>
                </c:pt>
              </c:strCache>
            </c:strRef>
          </c:cat>
          <c:val>
            <c:numRef>
              <c:f>nastavnici!$E$380:$E$385</c:f>
              <c:numCache>
                <c:formatCode>0%</c:formatCode>
                <c:ptCount val="6"/>
                <c:pt idx="0">
                  <c:v>0.27</c:v>
                </c:pt>
                <c:pt idx="1">
                  <c:v>0.19</c:v>
                </c:pt>
                <c:pt idx="2">
                  <c:v>0.11</c:v>
                </c:pt>
                <c:pt idx="3">
                  <c:v>8.0000000000000043E-2</c:v>
                </c:pt>
                <c:pt idx="4">
                  <c:v>0.11</c:v>
                </c:pt>
                <c:pt idx="5">
                  <c:v>0.12000000000000002</c:v>
                </c:pt>
              </c:numCache>
            </c:numRef>
          </c:val>
        </c:ser>
        <c:ser>
          <c:idx val="3"/>
          <c:order val="3"/>
          <c:tx>
            <c:strRef>
              <c:f>nastavnici!$F$379</c:f>
              <c:strCache>
                <c:ptCount val="1"/>
                <c:pt idx="0">
                  <c:v>веома озбиљан проблем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nastavnici!$B$380:$B$385</c:f>
              <c:strCache>
                <c:ptCount val="6"/>
                <c:pt idx="0">
                  <c:v>Исмевање, вређање </c:v>
                </c:pt>
                <c:pt idx="1">
                  <c:v>Туче између ученика </c:v>
                </c:pt>
                <c:pt idx="2">
                  <c:v>Узнемиравање СМС порукама </c:v>
                </c:pt>
                <c:pt idx="3">
                  <c:v>Узнемиравање тел. позивима </c:v>
                </c:pt>
                <c:pt idx="4">
                  <c:v>Снимање моб. или камером </c:v>
                </c:pt>
                <c:pt idx="5">
                  <c:v>Узнемиравање на соц. мрежи </c:v>
                </c:pt>
              </c:strCache>
            </c:strRef>
          </c:cat>
          <c:val>
            <c:numRef>
              <c:f>nastavnici!$F$380:$F$385</c:f>
              <c:numCache>
                <c:formatCode>0%</c:formatCode>
                <c:ptCount val="6"/>
                <c:pt idx="0">
                  <c:v>0.05</c:v>
                </c:pt>
                <c:pt idx="1">
                  <c:v>0.05</c:v>
                </c:pt>
                <c:pt idx="2">
                  <c:v>2.0000000000000011E-2</c:v>
                </c:pt>
                <c:pt idx="3">
                  <c:v>2.0000000000000011E-2</c:v>
                </c:pt>
                <c:pt idx="4">
                  <c:v>4.0000000000000022E-2</c:v>
                </c:pt>
                <c:pt idx="5">
                  <c:v>4.0000000000000022E-2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33938816"/>
        <c:axId val="33961088"/>
      </c:barChart>
      <c:catAx>
        <c:axId val="3393881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700" b="1"/>
            </a:pPr>
            <a:endParaRPr lang="en-US"/>
          </a:p>
        </c:txPr>
        <c:crossAx val="33961088"/>
        <c:crosses val="autoZero"/>
        <c:auto val="1"/>
        <c:lblAlgn val="ctr"/>
        <c:lblOffset val="100"/>
        <c:noMultiLvlLbl val="0"/>
      </c:catAx>
      <c:valAx>
        <c:axId val="33961088"/>
        <c:scaling>
          <c:orientation val="minMax"/>
          <c:max val="1"/>
        </c:scaling>
        <c:delete val="1"/>
        <c:axPos val="b"/>
        <c:numFmt formatCode="0%" sourceLinked="1"/>
        <c:majorTickMark val="out"/>
        <c:minorTickMark val="none"/>
        <c:tickLblPos val="none"/>
        <c:crossAx val="33938816"/>
        <c:crosses val="autoZero"/>
        <c:crossBetween val="between"/>
        <c:majorUnit val="0.2"/>
      </c:valAx>
    </c:plotArea>
    <c:legend>
      <c:legendPos val="t"/>
      <c:layout>
        <c:manualLayout>
          <c:xMode val="edge"/>
          <c:yMode val="edge"/>
          <c:x val="6.7432026093825842E-2"/>
          <c:y val="6.0606060606060622E-2"/>
          <c:w val="0.85542720994827104"/>
          <c:h val="0.12416487711763326"/>
        </c:manualLayout>
      </c:layout>
      <c:overlay val="0"/>
      <c:spPr>
        <a:ln>
          <a:solidFill>
            <a:srgbClr val="0070C0"/>
          </a:solidFill>
        </a:ln>
      </c:spPr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822184610101305"/>
          <c:y val="0.25835196526360266"/>
          <c:w val="0.6146441975126965"/>
          <c:h val="0.711469708261775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nastavnici!$C$407</c:f>
              <c:strCache>
                <c:ptCount val="1"/>
                <c:pt idx="0">
                  <c:v>нема проблема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nastavnici!$B$408:$B$413</c:f>
              <c:strCache>
                <c:ptCount val="6"/>
                <c:pt idx="0">
                  <c:v>Исмевање, вређање </c:v>
                </c:pt>
                <c:pt idx="1">
                  <c:v>Туче између ученика </c:v>
                </c:pt>
                <c:pt idx="2">
                  <c:v>Узнемиравање СМС порукама </c:v>
                </c:pt>
                <c:pt idx="3">
                  <c:v>Узнемиравање тел. позивима </c:v>
                </c:pt>
                <c:pt idx="4">
                  <c:v>Снимање моб. или камером </c:v>
                </c:pt>
                <c:pt idx="5">
                  <c:v>Узнемиравање на соц. мрежи </c:v>
                </c:pt>
              </c:strCache>
            </c:strRef>
          </c:cat>
          <c:val>
            <c:numRef>
              <c:f>nastavnici!$C$408:$C$413</c:f>
              <c:numCache>
                <c:formatCode>0%</c:formatCode>
                <c:ptCount val="6"/>
                <c:pt idx="0">
                  <c:v>0.11</c:v>
                </c:pt>
                <c:pt idx="1">
                  <c:v>0.29000000000000031</c:v>
                </c:pt>
                <c:pt idx="2">
                  <c:v>0.26</c:v>
                </c:pt>
                <c:pt idx="3">
                  <c:v>0.35000000000000031</c:v>
                </c:pt>
                <c:pt idx="4">
                  <c:v>0.32000000000000089</c:v>
                </c:pt>
                <c:pt idx="5">
                  <c:v>0.26</c:v>
                </c:pt>
              </c:numCache>
            </c:numRef>
          </c:val>
        </c:ser>
        <c:ser>
          <c:idx val="1"/>
          <c:order val="1"/>
          <c:tx>
            <c:strRef>
              <c:f>nastavnici!$D$407</c:f>
              <c:strCache>
                <c:ptCount val="1"/>
                <c:pt idx="0">
                  <c:v>мањи проблем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nastavnici!$B$408:$B$413</c:f>
              <c:strCache>
                <c:ptCount val="6"/>
                <c:pt idx="0">
                  <c:v>Исмевање, вређање </c:v>
                </c:pt>
                <c:pt idx="1">
                  <c:v>Туче између ученика </c:v>
                </c:pt>
                <c:pt idx="2">
                  <c:v>Узнемиравање СМС порукама </c:v>
                </c:pt>
                <c:pt idx="3">
                  <c:v>Узнемиравање тел. позивима </c:v>
                </c:pt>
                <c:pt idx="4">
                  <c:v>Снимање моб. или камером </c:v>
                </c:pt>
                <c:pt idx="5">
                  <c:v>Узнемиравање на соц. мрежи </c:v>
                </c:pt>
              </c:strCache>
            </c:strRef>
          </c:cat>
          <c:val>
            <c:numRef>
              <c:f>nastavnici!$D$408:$D$413</c:f>
              <c:numCache>
                <c:formatCode>0%</c:formatCode>
                <c:ptCount val="6"/>
                <c:pt idx="0">
                  <c:v>0.61000000000000065</c:v>
                </c:pt>
                <c:pt idx="1">
                  <c:v>0.51</c:v>
                </c:pt>
                <c:pt idx="2">
                  <c:v>0.59</c:v>
                </c:pt>
                <c:pt idx="3">
                  <c:v>0.54</c:v>
                </c:pt>
                <c:pt idx="4">
                  <c:v>0.49000000000000032</c:v>
                </c:pt>
                <c:pt idx="5">
                  <c:v>0.58000000000000007</c:v>
                </c:pt>
              </c:numCache>
            </c:numRef>
          </c:val>
        </c:ser>
        <c:ser>
          <c:idx val="2"/>
          <c:order val="2"/>
          <c:tx>
            <c:strRef>
              <c:f>nastavnici!$E$407</c:f>
              <c:strCache>
                <c:ptCount val="1"/>
                <c:pt idx="0">
                  <c:v>озбиљан проблем</c:v>
                </c:pt>
              </c:strCache>
            </c:strRef>
          </c:tx>
          <c:spPr>
            <a:solidFill>
              <a:srgbClr val="55B93D"/>
            </a:solidFill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nastavnici!$B$408:$B$413</c:f>
              <c:strCache>
                <c:ptCount val="6"/>
                <c:pt idx="0">
                  <c:v>Исмевање, вређање </c:v>
                </c:pt>
                <c:pt idx="1">
                  <c:v>Туче између ученика </c:v>
                </c:pt>
                <c:pt idx="2">
                  <c:v>Узнемиравање СМС порукама </c:v>
                </c:pt>
                <c:pt idx="3">
                  <c:v>Узнемиравање тел. позивима </c:v>
                </c:pt>
                <c:pt idx="4">
                  <c:v>Снимање моб. или камером </c:v>
                </c:pt>
                <c:pt idx="5">
                  <c:v>Узнемиравање на соц. мрежи </c:v>
                </c:pt>
              </c:strCache>
            </c:strRef>
          </c:cat>
          <c:val>
            <c:numRef>
              <c:f>nastavnici!$E$408:$E$413</c:f>
              <c:numCache>
                <c:formatCode>0%</c:formatCode>
                <c:ptCount val="6"/>
                <c:pt idx="0">
                  <c:v>0.23</c:v>
                </c:pt>
                <c:pt idx="1">
                  <c:v>0.14000000000000001</c:v>
                </c:pt>
                <c:pt idx="2">
                  <c:v>0.12000000000000002</c:v>
                </c:pt>
                <c:pt idx="3">
                  <c:v>9.0000000000000024E-2</c:v>
                </c:pt>
                <c:pt idx="4">
                  <c:v>0.14000000000000001</c:v>
                </c:pt>
                <c:pt idx="5">
                  <c:v>0.13</c:v>
                </c:pt>
              </c:numCache>
            </c:numRef>
          </c:val>
        </c:ser>
        <c:ser>
          <c:idx val="3"/>
          <c:order val="3"/>
          <c:tx>
            <c:strRef>
              <c:f>nastavnici!$F$407</c:f>
              <c:strCache>
                <c:ptCount val="1"/>
                <c:pt idx="0">
                  <c:v>веома озбиљан проблем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nastavnici!$B$408:$B$413</c:f>
              <c:strCache>
                <c:ptCount val="6"/>
                <c:pt idx="0">
                  <c:v>Исмевање, вређање </c:v>
                </c:pt>
                <c:pt idx="1">
                  <c:v>Туче између ученика </c:v>
                </c:pt>
                <c:pt idx="2">
                  <c:v>Узнемиравање СМС порукама </c:v>
                </c:pt>
                <c:pt idx="3">
                  <c:v>Узнемиравање тел. позивима </c:v>
                </c:pt>
                <c:pt idx="4">
                  <c:v>Снимање моб. или камером </c:v>
                </c:pt>
                <c:pt idx="5">
                  <c:v>Узнемиравање на соц. мрежи </c:v>
                </c:pt>
              </c:strCache>
            </c:strRef>
          </c:cat>
          <c:val>
            <c:numRef>
              <c:f>nastavnici!$F$408:$F$413</c:f>
              <c:numCache>
                <c:formatCode>0%</c:formatCode>
                <c:ptCount val="6"/>
                <c:pt idx="0">
                  <c:v>0.05</c:v>
                </c:pt>
                <c:pt idx="1">
                  <c:v>7.0000000000000021E-2</c:v>
                </c:pt>
                <c:pt idx="2">
                  <c:v>3.0000000000000002E-2</c:v>
                </c:pt>
                <c:pt idx="3">
                  <c:v>2.0000000000000011E-2</c:v>
                </c:pt>
                <c:pt idx="4">
                  <c:v>0.05</c:v>
                </c:pt>
                <c:pt idx="5">
                  <c:v>3.0000000000000002E-2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overlap val="100"/>
        <c:axId val="34007296"/>
        <c:axId val="34033664"/>
      </c:barChart>
      <c:catAx>
        <c:axId val="3400729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34033664"/>
        <c:crosses val="autoZero"/>
        <c:auto val="1"/>
        <c:lblAlgn val="ctr"/>
        <c:lblOffset val="100"/>
        <c:noMultiLvlLbl val="0"/>
      </c:catAx>
      <c:valAx>
        <c:axId val="34033664"/>
        <c:scaling>
          <c:orientation val="minMax"/>
          <c:max val="1"/>
        </c:scaling>
        <c:delete val="1"/>
        <c:axPos val="b"/>
        <c:numFmt formatCode="0%" sourceLinked="1"/>
        <c:majorTickMark val="out"/>
        <c:minorTickMark val="none"/>
        <c:tickLblPos val="none"/>
        <c:crossAx val="340072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5195225596801011E-2"/>
          <c:y val="1.6460905349794306E-2"/>
          <c:w val="0.84706986626671665"/>
          <c:h val="0.13489517514014451"/>
        </c:manualLayout>
      </c:layout>
      <c:overlay val="0"/>
      <c:spPr>
        <a:ln w="28575">
          <a:solidFill>
            <a:srgbClr val="0070C0"/>
          </a:solidFill>
        </a:ln>
      </c:spPr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1335478497880207"/>
          <c:y val="0.18532027985718294"/>
          <c:w val="0.5446941247728645"/>
          <c:h val="0.6991325528544957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nastavnici!$I$202</c:f>
              <c:strCache>
                <c:ptCount val="1"/>
                <c:pt idx="0">
                  <c:v>ниједном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nastavnici!$J$201:$M$201</c:f>
              <c:strCache>
                <c:ptCount val="4"/>
                <c:pt idx="0">
                  <c:v>узнемиравање и вређање путем СМС порука</c:v>
                </c:pt>
                <c:pt idx="1">
                  <c:v>снимање мобилним телефоном и камером и слање снимака</c:v>
                </c:pt>
                <c:pt idx="2">
                  <c:v>узнемиравање телефонским позивима</c:v>
                </c:pt>
                <c:pt idx="3">
                  <c:v>узнемиравање преко интернета (претње, увреде, ширење лажи, лажно представљање)</c:v>
                </c:pt>
              </c:strCache>
            </c:strRef>
          </c:cat>
          <c:val>
            <c:numRef>
              <c:f>nastavnici!$J$202:$M$202</c:f>
              <c:numCache>
                <c:formatCode>0%</c:formatCode>
                <c:ptCount val="4"/>
                <c:pt idx="0">
                  <c:v>0.83000000000000063</c:v>
                </c:pt>
                <c:pt idx="1">
                  <c:v>0.84000000000000064</c:v>
                </c:pt>
                <c:pt idx="2">
                  <c:v>0.86000000000000065</c:v>
                </c:pt>
                <c:pt idx="3">
                  <c:v>0.8</c:v>
                </c:pt>
              </c:numCache>
            </c:numRef>
          </c:val>
        </c:ser>
        <c:ser>
          <c:idx val="1"/>
          <c:order val="1"/>
          <c:tx>
            <c:strRef>
              <c:f>nastavnici!$I$203</c:f>
              <c:strCache>
                <c:ptCount val="1"/>
                <c:pt idx="0">
                  <c:v>1-2 пута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nastavnici!$J$201:$M$201</c:f>
              <c:strCache>
                <c:ptCount val="4"/>
                <c:pt idx="0">
                  <c:v>узнемиравање и вређање путем СМС порука</c:v>
                </c:pt>
                <c:pt idx="1">
                  <c:v>снимање мобилним телефоном и камером и слање снимака</c:v>
                </c:pt>
                <c:pt idx="2">
                  <c:v>узнемиравање телефонским позивима</c:v>
                </c:pt>
                <c:pt idx="3">
                  <c:v>узнемиравање преко интернета (претње, увреде, ширење лажи, лажно представљање)</c:v>
                </c:pt>
              </c:strCache>
            </c:strRef>
          </c:cat>
          <c:val>
            <c:numRef>
              <c:f>nastavnici!$J$203:$M$203</c:f>
              <c:numCache>
                <c:formatCode>0%</c:formatCode>
                <c:ptCount val="4"/>
                <c:pt idx="0">
                  <c:v>0.14000000000000001</c:v>
                </c:pt>
                <c:pt idx="1">
                  <c:v>0.13</c:v>
                </c:pt>
                <c:pt idx="2">
                  <c:v>0.12000000000000002</c:v>
                </c:pt>
                <c:pt idx="3">
                  <c:v>0.15000000000000024</c:v>
                </c:pt>
              </c:numCache>
            </c:numRef>
          </c:val>
        </c:ser>
        <c:ser>
          <c:idx val="2"/>
          <c:order val="2"/>
          <c:tx>
            <c:strRef>
              <c:f>nastavnici!$I$204</c:f>
              <c:strCache>
                <c:ptCount val="1"/>
                <c:pt idx="0">
                  <c:v>3-5 пута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nastavnici!$J$201:$M$201</c:f>
              <c:strCache>
                <c:ptCount val="4"/>
                <c:pt idx="0">
                  <c:v>узнемиравање и вређање путем СМС порука</c:v>
                </c:pt>
                <c:pt idx="1">
                  <c:v>снимање мобилним телефоном и камером и слање снимака</c:v>
                </c:pt>
                <c:pt idx="2">
                  <c:v>узнемиравање телефонским позивима</c:v>
                </c:pt>
                <c:pt idx="3">
                  <c:v>узнемиравање преко интернета (претње, увреде, ширење лажи, лажно представљање)</c:v>
                </c:pt>
              </c:strCache>
            </c:strRef>
          </c:cat>
          <c:val>
            <c:numRef>
              <c:f>nastavnici!$J$204:$M$204</c:f>
              <c:numCache>
                <c:formatCode>0%</c:formatCode>
                <c:ptCount val="4"/>
                <c:pt idx="0">
                  <c:v>2.0000000000000011E-2</c:v>
                </c:pt>
                <c:pt idx="1">
                  <c:v>2.0000000000000011E-2</c:v>
                </c:pt>
                <c:pt idx="2">
                  <c:v>2.0000000000000011E-2</c:v>
                </c:pt>
                <c:pt idx="3">
                  <c:v>3.0000000000000002E-2</c:v>
                </c:pt>
              </c:numCache>
            </c:numRef>
          </c:val>
        </c:ser>
        <c:ser>
          <c:idx val="3"/>
          <c:order val="3"/>
          <c:tx>
            <c:strRef>
              <c:f>nastavnici!$I$205</c:f>
              <c:strCache>
                <c:ptCount val="1"/>
                <c:pt idx="0">
                  <c:v>више од 5 пута</c:v>
                </c:pt>
              </c:strCache>
            </c:strRef>
          </c:tx>
          <c:spPr>
            <a:solidFill>
              <a:srgbClr val="55B93D"/>
            </a:solidFill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nastavnici!$J$201:$M$201</c:f>
              <c:strCache>
                <c:ptCount val="4"/>
                <c:pt idx="0">
                  <c:v>узнемиравање и вређање путем СМС порука</c:v>
                </c:pt>
                <c:pt idx="1">
                  <c:v>снимање мобилним телефоном и камером и слање снимака</c:v>
                </c:pt>
                <c:pt idx="2">
                  <c:v>узнемиравање телефонским позивима</c:v>
                </c:pt>
                <c:pt idx="3">
                  <c:v>узнемиравање преко интернета (претње, увреде, ширење лажи, лажно представљање)</c:v>
                </c:pt>
              </c:strCache>
            </c:strRef>
          </c:cat>
          <c:val>
            <c:numRef>
              <c:f>nastavnici!$J$205:$M$205</c:f>
              <c:numCache>
                <c:formatCode>0%</c:formatCode>
                <c:ptCount val="4"/>
                <c:pt idx="0">
                  <c:v>1.0000000000000005E-2</c:v>
                </c:pt>
                <c:pt idx="1">
                  <c:v>1.0000000000000005E-2</c:v>
                </c:pt>
                <c:pt idx="3">
                  <c:v>2.0000000000000011E-2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34079488"/>
        <c:axId val="34081024"/>
      </c:barChart>
      <c:catAx>
        <c:axId val="340794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34081024"/>
        <c:crosses val="autoZero"/>
        <c:auto val="1"/>
        <c:lblAlgn val="ctr"/>
        <c:lblOffset val="100"/>
        <c:noMultiLvlLbl val="0"/>
      </c:catAx>
      <c:valAx>
        <c:axId val="34081024"/>
        <c:scaling>
          <c:orientation val="minMax"/>
          <c:max val="1"/>
          <c:min val="0"/>
        </c:scaling>
        <c:delete val="0"/>
        <c:axPos val="b"/>
        <c:numFmt formatCode="0%" sourceLinked="1"/>
        <c:majorTickMark val="out"/>
        <c:minorTickMark val="none"/>
        <c:tickLblPos val="nextTo"/>
        <c:crossAx val="34079488"/>
        <c:crosses val="autoZero"/>
        <c:crossBetween val="between"/>
        <c:majorUnit val="0.2"/>
      </c:valAx>
    </c:plotArea>
    <c:legend>
      <c:legendPos val="t"/>
      <c:layout/>
      <c:overlay val="0"/>
      <c:spPr>
        <a:ln w="28575">
          <a:solidFill>
            <a:srgbClr val="0070C0"/>
          </a:solidFill>
        </a:ln>
      </c:spPr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nastavnici!$I$248:$I$251</c:f>
              <c:strCache>
                <c:ptCount val="4"/>
                <c:pt idx="0">
                  <c:v>није ми познато да ли ученици добијају такве информације</c:v>
                </c:pt>
                <c:pt idx="1">
                  <c:v>такве информације се ученицима јасно саопштавају</c:v>
                </c:pt>
                <c:pt idx="2">
                  <c:v>такве информације нису видљиве нити доступне свим ученицима</c:v>
                </c:pt>
                <c:pt idx="3">
                  <c:v>такве информације се не дају ученицима</c:v>
                </c:pt>
              </c:strCache>
            </c:strRef>
          </c:cat>
          <c:val>
            <c:numRef>
              <c:f>nastavnici!$J$248:$J$251</c:f>
              <c:numCache>
                <c:formatCode>0%</c:formatCode>
                <c:ptCount val="4"/>
                <c:pt idx="0">
                  <c:v>0.45</c:v>
                </c:pt>
                <c:pt idx="1">
                  <c:v>0.29000000000000031</c:v>
                </c:pt>
                <c:pt idx="2">
                  <c:v>0.22</c:v>
                </c:pt>
                <c:pt idx="3">
                  <c:v>4.0000000000000022E-2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3"/>
        <c:overlap val="-25"/>
        <c:axId val="34097408"/>
        <c:axId val="34124928"/>
      </c:barChart>
      <c:catAx>
        <c:axId val="3409740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34124928"/>
        <c:crosses val="autoZero"/>
        <c:auto val="1"/>
        <c:lblAlgn val="ctr"/>
        <c:lblOffset val="100"/>
        <c:noMultiLvlLbl val="0"/>
      </c:catAx>
      <c:valAx>
        <c:axId val="3412492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340974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nastavnici!$I$279:$I$282</c:f>
              <c:strCache>
                <c:ptCount val="4"/>
                <c:pt idx="0">
                  <c:v>није ми познато</c:v>
                </c:pt>
                <c:pt idx="1">
                  <c:v>да, таква обука се спроводи организовано</c:v>
                </c:pt>
                <c:pt idx="2">
                  <c:v>да, ради се на томе, али недовољно</c:v>
                </c:pt>
                <c:pt idx="3">
                  <c:v>не, таква обука се не спроводи</c:v>
                </c:pt>
              </c:strCache>
            </c:strRef>
          </c:cat>
          <c:val>
            <c:numRef>
              <c:f>nastavnici!$J$279:$J$282</c:f>
              <c:numCache>
                <c:formatCode>0%</c:formatCode>
                <c:ptCount val="4"/>
                <c:pt idx="0">
                  <c:v>0.51</c:v>
                </c:pt>
                <c:pt idx="1">
                  <c:v>9.0000000000000024E-2</c:v>
                </c:pt>
                <c:pt idx="2">
                  <c:v>0.29000000000000031</c:v>
                </c:pt>
                <c:pt idx="3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4"/>
        <c:overlap val="-25"/>
        <c:axId val="32986240"/>
        <c:axId val="32989184"/>
      </c:barChart>
      <c:catAx>
        <c:axId val="3298624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32989184"/>
        <c:crosses val="autoZero"/>
        <c:auto val="1"/>
        <c:lblAlgn val="ctr"/>
        <c:lblOffset val="100"/>
        <c:noMultiLvlLbl val="0"/>
      </c:catAx>
      <c:valAx>
        <c:axId val="3298918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329862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679867222479582"/>
          <c:y val="7.2727272727272724E-2"/>
          <c:w val="0.53320132777520457"/>
          <c:h val="0.89393939393939392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rgbClr val="89AAD3"/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2060"/>
              </a:solidFill>
            </c:spPr>
          </c:dPt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nastavnici!$C$106:$C$110</c:f>
              <c:strCache>
                <c:ptCount val="5"/>
                <c:pt idx="0">
                  <c:v>не користим ни рачунар ни интернет</c:v>
                </c:pt>
                <c:pt idx="1">
                  <c:v>поседујем основне вештине рада на рачунару</c:v>
                </c:pt>
                <c:pt idx="2">
                  <c:v>добро се служим, али повремено тражим помоћ искусније особе</c:v>
                </c:pt>
                <c:pt idx="3">
                  <c:v>самостално користим рачунар и интернет</c:v>
                </c:pt>
                <c:pt idx="4">
                  <c:v>одлично се служим рачунаром и интернетом</c:v>
                </c:pt>
              </c:strCache>
            </c:strRef>
          </c:cat>
          <c:val>
            <c:numRef>
              <c:f>nastavnici!$D$106:$D$110</c:f>
              <c:numCache>
                <c:formatCode>0%</c:formatCode>
                <c:ptCount val="5"/>
                <c:pt idx="0">
                  <c:v>0.15000000000000024</c:v>
                </c:pt>
                <c:pt idx="1">
                  <c:v>0.25</c:v>
                </c:pt>
                <c:pt idx="2">
                  <c:v>0.12000000000000002</c:v>
                </c:pt>
                <c:pt idx="3">
                  <c:v>0.32000000000000089</c:v>
                </c:pt>
                <c:pt idx="4">
                  <c:v>0.16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7"/>
        <c:overlap val="-25"/>
        <c:axId val="33120256"/>
        <c:axId val="33133312"/>
      </c:barChart>
      <c:catAx>
        <c:axId val="3312025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33133312"/>
        <c:crosses val="autoZero"/>
        <c:auto val="1"/>
        <c:lblAlgn val="ctr"/>
        <c:lblOffset val="100"/>
        <c:noMultiLvlLbl val="0"/>
      </c:catAx>
      <c:valAx>
        <c:axId val="3313331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331202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982032263784361"/>
          <c:y val="0.1109567901234568"/>
          <c:w val="0.61017967736216094"/>
          <c:h val="0.85509259259259485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2060"/>
              </a:solidFill>
            </c:spPr>
          </c:dPt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nastavnici!$D$149:$D$152</c:f>
              <c:strCache>
                <c:ptCount val="4"/>
                <c:pt idx="0">
                  <c:v>врло мало</c:v>
                </c:pt>
                <c:pt idx="1">
                  <c:v>знам колико прочитам у штампи и на телевизији</c:v>
                </c:pt>
                <c:pt idx="2">
                  <c:v>нисам стручњак, али сам довољно упућен/на</c:v>
                </c:pt>
                <c:pt idx="3">
                  <c:v>веома добро</c:v>
                </c:pt>
              </c:strCache>
            </c:strRef>
          </c:cat>
          <c:val>
            <c:numRef>
              <c:f>nastavnici!$E$149:$E$152</c:f>
              <c:numCache>
                <c:formatCode>0%</c:formatCode>
                <c:ptCount val="4"/>
                <c:pt idx="0">
                  <c:v>9.0000000000000024E-2</c:v>
                </c:pt>
                <c:pt idx="1">
                  <c:v>0.35000000000000031</c:v>
                </c:pt>
                <c:pt idx="2">
                  <c:v>0.43000000000000038</c:v>
                </c:pt>
                <c:pt idx="3">
                  <c:v>0.13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33034624"/>
        <c:axId val="33043200"/>
      </c:barChart>
      <c:catAx>
        <c:axId val="3303462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33043200"/>
        <c:crosses val="autoZero"/>
        <c:auto val="1"/>
        <c:lblAlgn val="ctr"/>
        <c:lblOffset val="100"/>
        <c:noMultiLvlLbl val="0"/>
      </c:catAx>
      <c:valAx>
        <c:axId val="3304320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330346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170279851580263"/>
          <c:y val="0.19313557070666398"/>
          <c:w val="0.68829720148419782"/>
          <c:h val="0.7731866683316707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Sheet1!$C$7</c:f>
              <c:strCache>
                <c:ptCount val="1"/>
                <c:pt idx="0">
                  <c:v>ниједном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Sheet1!$D$6:$G$6</c:f>
              <c:strCache>
                <c:ptCount val="4"/>
                <c:pt idx="0">
                  <c:v>телефонски позиви</c:v>
                </c:pt>
                <c:pt idx="1">
                  <c:v>СМС поруке</c:v>
                </c:pt>
                <c:pt idx="2">
                  <c:v>снимање мобилним или камером</c:v>
                </c:pt>
                <c:pt idx="3">
                  <c:v>интернет</c:v>
                </c:pt>
              </c:strCache>
            </c:strRef>
          </c:cat>
          <c:val>
            <c:numRef>
              <c:f>Sheet1!$D$7:$G$7</c:f>
              <c:numCache>
                <c:formatCode>0%</c:formatCode>
                <c:ptCount val="4"/>
                <c:pt idx="0">
                  <c:v>0.88</c:v>
                </c:pt>
                <c:pt idx="1">
                  <c:v>0.93</c:v>
                </c:pt>
                <c:pt idx="2">
                  <c:v>0.92</c:v>
                </c:pt>
                <c:pt idx="3">
                  <c:v>0.88</c:v>
                </c:pt>
              </c:numCache>
            </c:numRef>
          </c:val>
        </c:ser>
        <c:ser>
          <c:idx val="1"/>
          <c:order val="1"/>
          <c:tx>
            <c:strRef>
              <c:f>Sheet1!$C$8</c:f>
              <c:strCache>
                <c:ptCount val="1"/>
                <c:pt idx="0">
                  <c:v>једном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Sheet1!$D$6:$G$6</c:f>
              <c:strCache>
                <c:ptCount val="4"/>
                <c:pt idx="0">
                  <c:v>телефонски позиви</c:v>
                </c:pt>
                <c:pt idx="1">
                  <c:v>СМС поруке</c:v>
                </c:pt>
                <c:pt idx="2">
                  <c:v>снимање мобилним или камером</c:v>
                </c:pt>
                <c:pt idx="3">
                  <c:v>интернет</c:v>
                </c:pt>
              </c:strCache>
            </c:strRef>
          </c:cat>
          <c:val>
            <c:numRef>
              <c:f>Sheet1!$D$8:$G$8</c:f>
              <c:numCache>
                <c:formatCode>0%</c:formatCode>
                <c:ptCount val="4"/>
                <c:pt idx="0">
                  <c:v>7.0000000000000021E-2</c:v>
                </c:pt>
                <c:pt idx="1">
                  <c:v>0.05</c:v>
                </c:pt>
                <c:pt idx="2">
                  <c:v>6.0000000000000019E-2</c:v>
                </c:pt>
                <c:pt idx="3">
                  <c:v>0.11</c:v>
                </c:pt>
              </c:numCache>
            </c:numRef>
          </c:val>
        </c:ser>
        <c:ser>
          <c:idx val="2"/>
          <c:order val="2"/>
          <c:tx>
            <c:strRef>
              <c:f>Sheet1!$C$9</c:f>
              <c:strCache>
                <c:ptCount val="1"/>
                <c:pt idx="0">
                  <c:v>два-три пута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Sheet1!$D$6:$G$6</c:f>
              <c:strCache>
                <c:ptCount val="4"/>
                <c:pt idx="0">
                  <c:v>телефонски позиви</c:v>
                </c:pt>
                <c:pt idx="1">
                  <c:v>СМС поруке</c:v>
                </c:pt>
                <c:pt idx="2">
                  <c:v>снимање мобилним или камером</c:v>
                </c:pt>
                <c:pt idx="3">
                  <c:v>интернет</c:v>
                </c:pt>
              </c:strCache>
            </c:strRef>
          </c:cat>
          <c:val>
            <c:numRef>
              <c:f>Sheet1!$D$9:$G$9</c:f>
              <c:numCache>
                <c:formatCode>0%</c:formatCode>
                <c:ptCount val="4"/>
                <c:pt idx="0">
                  <c:v>3.0000000000000002E-2</c:v>
                </c:pt>
                <c:pt idx="1">
                  <c:v>2.0000000000000007E-2</c:v>
                </c:pt>
                <c:pt idx="2">
                  <c:v>1.0000000000000004E-2</c:v>
                </c:pt>
              </c:numCache>
            </c:numRef>
          </c:val>
        </c:ser>
        <c:ser>
          <c:idx val="3"/>
          <c:order val="3"/>
          <c:tx>
            <c:strRef>
              <c:f>Sheet1!$C$10</c:f>
              <c:strCache>
                <c:ptCount val="1"/>
                <c:pt idx="0">
                  <c:v>више пута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Sheet1!$D$6:$G$6</c:f>
              <c:strCache>
                <c:ptCount val="4"/>
                <c:pt idx="0">
                  <c:v>телефонски позиви</c:v>
                </c:pt>
                <c:pt idx="1">
                  <c:v>СМС поруке</c:v>
                </c:pt>
                <c:pt idx="2">
                  <c:v>снимање мобилним или камером</c:v>
                </c:pt>
                <c:pt idx="3">
                  <c:v>интернет</c:v>
                </c:pt>
              </c:strCache>
            </c:strRef>
          </c:cat>
          <c:val>
            <c:numRef>
              <c:f>Sheet1!$D$10:$G$10</c:f>
              <c:numCache>
                <c:formatCode>General</c:formatCode>
                <c:ptCount val="4"/>
                <c:pt idx="0" formatCode="0%">
                  <c:v>2.0000000000000007E-2</c:v>
                </c:pt>
                <c:pt idx="2" formatCode="0%">
                  <c:v>1.0000000000000004E-2</c:v>
                </c:pt>
                <c:pt idx="3" formatCode="0%">
                  <c:v>1.0000000000000004E-2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3"/>
        <c:overlap val="100"/>
        <c:axId val="33162752"/>
        <c:axId val="33164288"/>
      </c:barChart>
      <c:catAx>
        <c:axId val="33162752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33164288"/>
        <c:crosses val="autoZero"/>
        <c:auto val="1"/>
        <c:lblAlgn val="ctr"/>
        <c:lblOffset val="100"/>
        <c:noMultiLvlLbl val="0"/>
      </c:catAx>
      <c:valAx>
        <c:axId val="33164288"/>
        <c:scaling>
          <c:orientation val="minMax"/>
          <c:max val="1"/>
          <c:min val="0.5"/>
        </c:scaling>
        <c:delete val="1"/>
        <c:axPos val="b"/>
        <c:numFmt formatCode="0%" sourceLinked="1"/>
        <c:majorTickMark val="out"/>
        <c:minorTickMark val="none"/>
        <c:tickLblPos val="none"/>
        <c:crossAx val="33162752"/>
        <c:crosses val="autoZero"/>
        <c:crossBetween val="between"/>
      </c:valAx>
    </c:plotArea>
    <c:legend>
      <c:legendPos val="t"/>
      <c:layout/>
      <c:overlay val="0"/>
      <c:spPr>
        <a:ln>
          <a:solidFill>
            <a:schemeClr val="accent1"/>
          </a:solidFill>
        </a:ln>
      </c:spPr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833903337840358"/>
          <c:y val="0.22253534616414938"/>
          <c:w val="0.68166096662159692"/>
          <c:h val="0.7435053049024464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nastavnici!$D$540</c:f>
              <c:strCache>
                <c:ptCount val="1"/>
                <c:pt idx="0">
                  <c:v>ниједном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nastavnici!$E$539:$H$539</c:f>
              <c:strCache>
                <c:ptCount val="4"/>
                <c:pt idx="0">
                  <c:v>телефонски позиви</c:v>
                </c:pt>
                <c:pt idx="1">
                  <c:v>СМС поруке</c:v>
                </c:pt>
                <c:pt idx="2">
                  <c:v>снимање мобилним или камером</c:v>
                </c:pt>
                <c:pt idx="3">
                  <c:v>интернет</c:v>
                </c:pt>
              </c:strCache>
            </c:strRef>
          </c:cat>
          <c:val>
            <c:numRef>
              <c:f>nastavnici!$E$540:$H$540</c:f>
              <c:numCache>
                <c:formatCode>0%</c:formatCode>
                <c:ptCount val="4"/>
                <c:pt idx="0">
                  <c:v>0.96000000000000019</c:v>
                </c:pt>
                <c:pt idx="1">
                  <c:v>0.98</c:v>
                </c:pt>
                <c:pt idx="2">
                  <c:v>0.9700000000000002</c:v>
                </c:pt>
                <c:pt idx="3">
                  <c:v>0.95000000000000018</c:v>
                </c:pt>
              </c:numCache>
            </c:numRef>
          </c:val>
        </c:ser>
        <c:ser>
          <c:idx val="1"/>
          <c:order val="1"/>
          <c:tx>
            <c:strRef>
              <c:f>nastavnici!$D$541</c:f>
              <c:strCache>
                <c:ptCount val="1"/>
                <c:pt idx="0">
                  <c:v>једном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nastavnici!$E$539:$H$539</c:f>
              <c:strCache>
                <c:ptCount val="4"/>
                <c:pt idx="0">
                  <c:v>телефонски позиви</c:v>
                </c:pt>
                <c:pt idx="1">
                  <c:v>СМС поруке</c:v>
                </c:pt>
                <c:pt idx="2">
                  <c:v>снимање мобилним или камером</c:v>
                </c:pt>
                <c:pt idx="3">
                  <c:v>интернет</c:v>
                </c:pt>
              </c:strCache>
            </c:strRef>
          </c:cat>
          <c:val>
            <c:numRef>
              <c:f>nastavnici!$E$541:$H$541</c:f>
              <c:numCache>
                <c:formatCode>0%</c:formatCode>
                <c:ptCount val="4"/>
                <c:pt idx="0">
                  <c:v>3.0000000000000002E-2</c:v>
                </c:pt>
                <c:pt idx="1">
                  <c:v>2.0000000000000007E-2</c:v>
                </c:pt>
                <c:pt idx="2">
                  <c:v>2.0000000000000007E-2</c:v>
                </c:pt>
                <c:pt idx="3">
                  <c:v>3.0000000000000002E-2</c:v>
                </c:pt>
              </c:numCache>
            </c:numRef>
          </c:val>
        </c:ser>
        <c:ser>
          <c:idx val="2"/>
          <c:order val="2"/>
          <c:tx>
            <c:strRef>
              <c:f>nastavnici!$D$542</c:f>
              <c:strCache>
                <c:ptCount val="1"/>
                <c:pt idx="0">
                  <c:v>два-три пута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nastavnici!$E$539:$H$539</c:f>
              <c:strCache>
                <c:ptCount val="4"/>
                <c:pt idx="0">
                  <c:v>телефонски позиви</c:v>
                </c:pt>
                <c:pt idx="1">
                  <c:v>СМС поруке</c:v>
                </c:pt>
                <c:pt idx="2">
                  <c:v>снимање мобилним или камером</c:v>
                </c:pt>
                <c:pt idx="3">
                  <c:v>интернет</c:v>
                </c:pt>
              </c:strCache>
            </c:strRef>
          </c:cat>
          <c:val>
            <c:numRef>
              <c:f>nastavnici!$E$542:$H$542</c:f>
              <c:numCache>
                <c:formatCode>General</c:formatCode>
                <c:ptCount val="4"/>
                <c:pt idx="2" formatCode="0%">
                  <c:v>1.0000000000000004E-2</c:v>
                </c:pt>
                <c:pt idx="3" formatCode="0%">
                  <c:v>1.0000000000000004E-2</c:v>
                </c:pt>
              </c:numCache>
            </c:numRef>
          </c:val>
        </c:ser>
        <c:ser>
          <c:idx val="3"/>
          <c:order val="3"/>
          <c:tx>
            <c:strRef>
              <c:f>nastavnici!$D$543</c:f>
              <c:strCache>
                <c:ptCount val="1"/>
                <c:pt idx="0">
                  <c:v>више пута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nastavnici!$E$539:$H$539</c:f>
              <c:strCache>
                <c:ptCount val="4"/>
                <c:pt idx="0">
                  <c:v>телефонски позиви</c:v>
                </c:pt>
                <c:pt idx="1">
                  <c:v>СМС поруке</c:v>
                </c:pt>
                <c:pt idx="2">
                  <c:v>снимање мобилним или камером</c:v>
                </c:pt>
                <c:pt idx="3">
                  <c:v>интернет</c:v>
                </c:pt>
              </c:strCache>
            </c:strRef>
          </c:cat>
          <c:val>
            <c:numRef>
              <c:f>nastavnici!$E$543:$H$543</c:f>
              <c:numCache>
                <c:formatCode>General</c:formatCode>
                <c:ptCount val="4"/>
                <c:pt idx="0" formatCode="0%">
                  <c:v>1.0000000000000004E-2</c:v>
                </c:pt>
                <c:pt idx="3" formatCode="0%">
                  <c:v>1.0000000000000004E-2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2"/>
        <c:overlap val="100"/>
        <c:axId val="33252480"/>
        <c:axId val="33254016"/>
      </c:barChart>
      <c:catAx>
        <c:axId val="3325248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33254016"/>
        <c:crosses val="autoZero"/>
        <c:auto val="1"/>
        <c:lblAlgn val="ctr"/>
        <c:lblOffset val="100"/>
        <c:noMultiLvlLbl val="0"/>
      </c:catAx>
      <c:valAx>
        <c:axId val="33254016"/>
        <c:scaling>
          <c:orientation val="minMax"/>
          <c:max val="1"/>
          <c:min val="0.8"/>
        </c:scaling>
        <c:delete val="1"/>
        <c:axPos val="b"/>
        <c:numFmt formatCode="0%" sourceLinked="1"/>
        <c:majorTickMark val="out"/>
        <c:minorTickMark val="none"/>
        <c:tickLblPos val="none"/>
        <c:crossAx val="33252480"/>
        <c:crosses val="autoZero"/>
        <c:crossBetween val="between"/>
      </c:valAx>
    </c:plotArea>
    <c:legend>
      <c:legendPos val="t"/>
      <c:layout/>
      <c:overlay val="0"/>
      <c:spPr>
        <a:ln>
          <a:solidFill>
            <a:schemeClr val="accent1"/>
          </a:solidFill>
        </a:ln>
      </c:spPr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8"/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'mladji ucenici'!$D$129:$E$129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'mladji ucenici'!$D$130:$E$130</c:f>
              <c:numCache>
                <c:formatCode>0%</c:formatCode>
                <c:ptCount val="2"/>
                <c:pt idx="0">
                  <c:v>0.16</c:v>
                </c:pt>
                <c:pt idx="1">
                  <c:v>0.84000000000000064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"/>
      <c:layout/>
      <c:overlay val="0"/>
      <c:spPr>
        <a:ln>
          <a:solidFill>
            <a:schemeClr val="accent1"/>
          </a:solidFill>
        </a:ln>
      </c:spPr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865943355917722"/>
          <c:y val="0.18700653943680809"/>
          <c:w val="0.65134056644082472"/>
          <c:h val="0.780255349437250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nastavnici!$D$499</c:f>
              <c:strCache>
                <c:ptCount val="1"/>
                <c:pt idx="0">
                  <c:v>основне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nastavnici!$C$500:$C$502</c:f>
              <c:strCache>
                <c:ptCount val="3"/>
                <c:pt idx="0">
                  <c:v>да, редовно</c:v>
                </c:pt>
                <c:pt idx="1">
                  <c:v>имам профил, али га ретко користим</c:v>
                </c:pt>
                <c:pt idx="2">
                  <c:v>не</c:v>
                </c:pt>
              </c:strCache>
            </c:strRef>
          </c:cat>
          <c:val>
            <c:numRef>
              <c:f>nastavnici!$D$500:$D$502</c:f>
              <c:numCache>
                <c:formatCode>0%</c:formatCode>
                <c:ptCount val="3"/>
                <c:pt idx="0">
                  <c:v>0.6500000000000018</c:v>
                </c:pt>
                <c:pt idx="1">
                  <c:v>0.24000000000000021</c:v>
                </c:pt>
                <c:pt idx="2">
                  <c:v>0.11</c:v>
                </c:pt>
              </c:numCache>
            </c:numRef>
          </c:val>
        </c:ser>
        <c:ser>
          <c:idx val="1"/>
          <c:order val="1"/>
          <c:tx>
            <c:strRef>
              <c:f>nastavnici!$E$499</c:f>
              <c:strCache>
                <c:ptCount val="1"/>
                <c:pt idx="0">
                  <c:v>средње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nastavnici!$C$500:$C$502</c:f>
              <c:strCache>
                <c:ptCount val="3"/>
                <c:pt idx="0">
                  <c:v>да, редовно</c:v>
                </c:pt>
                <c:pt idx="1">
                  <c:v>имам профил, али га ретко користим</c:v>
                </c:pt>
                <c:pt idx="2">
                  <c:v>не</c:v>
                </c:pt>
              </c:strCache>
            </c:strRef>
          </c:cat>
          <c:val>
            <c:numRef>
              <c:f>nastavnici!$E$500:$E$502</c:f>
              <c:numCache>
                <c:formatCode>0%</c:formatCode>
                <c:ptCount val="3"/>
                <c:pt idx="0">
                  <c:v>0.8</c:v>
                </c:pt>
                <c:pt idx="1">
                  <c:v>0.12000000000000002</c:v>
                </c:pt>
                <c:pt idx="2">
                  <c:v>8.0000000000000043E-2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-5"/>
        <c:axId val="33634944"/>
        <c:axId val="33636736"/>
      </c:barChart>
      <c:catAx>
        <c:axId val="3363494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33636736"/>
        <c:crosses val="autoZero"/>
        <c:auto val="1"/>
        <c:lblAlgn val="ctr"/>
        <c:lblOffset val="100"/>
        <c:noMultiLvlLbl val="0"/>
      </c:catAx>
      <c:valAx>
        <c:axId val="3363673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33634944"/>
        <c:crosses val="autoZero"/>
        <c:crossBetween val="between"/>
      </c:valAx>
    </c:plotArea>
    <c:legend>
      <c:legendPos val="t"/>
      <c:layout/>
      <c:overlay val="0"/>
      <c:spPr>
        <a:ln>
          <a:solidFill>
            <a:schemeClr val="accent1"/>
          </a:solidFill>
        </a:ln>
      </c:spPr>
      <c:txPr>
        <a:bodyPr/>
        <a:lstStyle/>
        <a:p>
          <a:pPr>
            <a:defRPr sz="2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305083668504503"/>
          <c:y val="0.20341170979493656"/>
          <c:w val="0.67694916331495758"/>
          <c:h val="0.7627160808132235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'mladji ucenici'!$B$4</c:f>
              <c:strCache>
                <c:ptCount val="1"/>
                <c:pt idx="0">
                  <c:v>ниједном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'mladji ucenici'!$C$3:$G$3</c:f>
              <c:strCache>
                <c:ptCount val="5"/>
                <c:pt idx="0">
                  <c:v>СМС</c:v>
                </c:pt>
                <c:pt idx="1">
                  <c:v>телефонски позиви</c:v>
                </c:pt>
                <c:pt idx="2">
                  <c:v>снимање мобилним телефоном и камером</c:v>
                </c:pt>
                <c:pt idx="3">
                  <c:v>мејлови</c:v>
                </c:pt>
                <c:pt idx="4">
                  <c:v>социјалне мреже</c:v>
                </c:pt>
              </c:strCache>
            </c:strRef>
          </c:cat>
          <c:val>
            <c:numRef>
              <c:f>'mladji ucenici'!$C$4:$G$4</c:f>
              <c:numCache>
                <c:formatCode>0%</c:formatCode>
                <c:ptCount val="5"/>
                <c:pt idx="0">
                  <c:v>0.81</c:v>
                </c:pt>
                <c:pt idx="1">
                  <c:v>0.76000000000000145</c:v>
                </c:pt>
                <c:pt idx="2">
                  <c:v>0.9</c:v>
                </c:pt>
                <c:pt idx="3">
                  <c:v>0.94000000000000061</c:v>
                </c:pt>
                <c:pt idx="4">
                  <c:v>0.82000000000000062</c:v>
                </c:pt>
              </c:numCache>
            </c:numRef>
          </c:val>
        </c:ser>
        <c:ser>
          <c:idx val="1"/>
          <c:order val="1"/>
          <c:tx>
            <c:strRef>
              <c:f>'mladji ucenici'!$B$5</c:f>
              <c:strCache>
                <c:ptCount val="1"/>
                <c:pt idx="0">
                  <c:v>1-2 пута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'mladji ucenici'!$C$3:$G$3</c:f>
              <c:strCache>
                <c:ptCount val="5"/>
                <c:pt idx="0">
                  <c:v>СМС</c:v>
                </c:pt>
                <c:pt idx="1">
                  <c:v>телефонски позиви</c:v>
                </c:pt>
                <c:pt idx="2">
                  <c:v>снимање мобилним телефоном и камером</c:v>
                </c:pt>
                <c:pt idx="3">
                  <c:v>мејлови</c:v>
                </c:pt>
                <c:pt idx="4">
                  <c:v>социјалне мреже</c:v>
                </c:pt>
              </c:strCache>
            </c:strRef>
          </c:cat>
          <c:val>
            <c:numRef>
              <c:f>'mladji ucenici'!$C$5:$G$5</c:f>
              <c:numCache>
                <c:formatCode>0%</c:formatCode>
                <c:ptCount val="5"/>
                <c:pt idx="0">
                  <c:v>9.0000000000000024E-2</c:v>
                </c:pt>
                <c:pt idx="1">
                  <c:v>9.0000000000000024E-2</c:v>
                </c:pt>
                <c:pt idx="2">
                  <c:v>6.0000000000000032E-2</c:v>
                </c:pt>
                <c:pt idx="3">
                  <c:v>3.0000000000000002E-2</c:v>
                </c:pt>
                <c:pt idx="4">
                  <c:v>9.0000000000000024E-2</c:v>
                </c:pt>
              </c:numCache>
            </c:numRef>
          </c:val>
        </c:ser>
        <c:ser>
          <c:idx val="2"/>
          <c:order val="2"/>
          <c:tx>
            <c:strRef>
              <c:f>'mladji ucenici'!$B$6</c:f>
              <c:strCache>
                <c:ptCount val="1"/>
                <c:pt idx="0">
                  <c:v>3-5 пута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'mladji ucenici'!$C$3:$G$3</c:f>
              <c:strCache>
                <c:ptCount val="5"/>
                <c:pt idx="0">
                  <c:v>СМС</c:v>
                </c:pt>
                <c:pt idx="1">
                  <c:v>телефонски позиви</c:v>
                </c:pt>
                <c:pt idx="2">
                  <c:v>снимање мобилним телефоном и камером</c:v>
                </c:pt>
                <c:pt idx="3">
                  <c:v>мејлови</c:v>
                </c:pt>
                <c:pt idx="4">
                  <c:v>социјалне мреже</c:v>
                </c:pt>
              </c:strCache>
            </c:strRef>
          </c:cat>
          <c:val>
            <c:numRef>
              <c:f>'mladji ucenici'!$C$6:$G$6</c:f>
              <c:numCache>
                <c:formatCode>0%</c:formatCode>
                <c:ptCount val="5"/>
                <c:pt idx="0">
                  <c:v>6.0000000000000032E-2</c:v>
                </c:pt>
                <c:pt idx="1">
                  <c:v>8.0000000000000043E-2</c:v>
                </c:pt>
                <c:pt idx="2">
                  <c:v>2.0000000000000011E-2</c:v>
                </c:pt>
                <c:pt idx="3">
                  <c:v>2.0000000000000011E-2</c:v>
                </c:pt>
                <c:pt idx="4">
                  <c:v>0.05</c:v>
                </c:pt>
              </c:numCache>
            </c:numRef>
          </c:val>
        </c:ser>
        <c:ser>
          <c:idx val="3"/>
          <c:order val="3"/>
          <c:tx>
            <c:strRef>
              <c:f>'mladji ucenici'!$B$7</c:f>
              <c:strCache>
                <c:ptCount val="1"/>
                <c:pt idx="0">
                  <c:v>више од 5 пута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'mladji ucenici'!$C$3:$G$3</c:f>
              <c:strCache>
                <c:ptCount val="5"/>
                <c:pt idx="0">
                  <c:v>СМС</c:v>
                </c:pt>
                <c:pt idx="1">
                  <c:v>телефонски позиви</c:v>
                </c:pt>
                <c:pt idx="2">
                  <c:v>снимање мобилним телефоном и камером</c:v>
                </c:pt>
                <c:pt idx="3">
                  <c:v>мејлови</c:v>
                </c:pt>
                <c:pt idx="4">
                  <c:v>социјалне мреже</c:v>
                </c:pt>
              </c:strCache>
            </c:strRef>
          </c:cat>
          <c:val>
            <c:numRef>
              <c:f>'mladji ucenici'!$C$7:$G$7</c:f>
              <c:numCache>
                <c:formatCode>0%</c:formatCode>
                <c:ptCount val="5"/>
                <c:pt idx="0">
                  <c:v>4.0000000000000022E-2</c:v>
                </c:pt>
                <c:pt idx="1">
                  <c:v>7.0000000000000021E-2</c:v>
                </c:pt>
                <c:pt idx="2">
                  <c:v>2.0000000000000011E-2</c:v>
                </c:pt>
                <c:pt idx="3">
                  <c:v>1.0000000000000005E-2</c:v>
                </c:pt>
                <c:pt idx="4">
                  <c:v>4.0000000000000022E-2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2"/>
        <c:overlap val="100"/>
        <c:axId val="33375744"/>
        <c:axId val="33377280"/>
      </c:barChart>
      <c:catAx>
        <c:axId val="3337574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33377280"/>
        <c:crosses val="autoZero"/>
        <c:auto val="1"/>
        <c:lblAlgn val="ctr"/>
        <c:lblOffset val="100"/>
        <c:noMultiLvlLbl val="0"/>
      </c:catAx>
      <c:valAx>
        <c:axId val="3337728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333757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987051618547801"/>
          <c:y val="0.19976971356841292"/>
          <c:w val="0.69012948381452432"/>
          <c:h val="0.7612230971128608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'mladji ucenici'!$D$90</c:f>
              <c:strCache>
                <c:ptCount val="1"/>
                <c:pt idx="0">
                  <c:v>ниједном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'mladji ucenici'!$E$89:$J$89</c:f>
              <c:strCache>
                <c:ptCount val="6"/>
                <c:pt idx="0">
                  <c:v>користио твој налог без пристанка</c:v>
                </c:pt>
                <c:pt idx="1">
                  <c:v>претварао се да је нека друга особа</c:v>
                </c:pt>
                <c:pt idx="2">
                  <c:v>слао ти вирусе</c:v>
                </c:pt>
                <c:pt idx="3">
                  <c:v>постављао на интернету неистине и увреде</c:v>
                </c:pt>
                <c:pt idx="4">
                  <c:v>постављао снимке и фотографије против твоје воље</c:v>
                </c:pt>
                <c:pt idx="5">
                  <c:v>представљао се као да је ти</c:v>
                </c:pt>
              </c:strCache>
            </c:strRef>
          </c:cat>
          <c:val>
            <c:numRef>
              <c:f>'mladji ucenici'!$E$90:$J$90</c:f>
              <c:numCache>
                <c:formatCode>0%</c:formatCode>
                <c:ptCount val="6"/>
                <c:pt idx="0">
                  <c:v>0.84000000000000064</c:v>
                </c:pt>
                <c:pt idx="1">
                  <c:v>0.85000000000000064</c:v>
                </c:pt>
                <c:pt idx="2">
                  <c:v>0.73000000000000065</c:v>
                </c:pt>
                <c:pt idx="3">
                  <c:v>0.92</c:v>
                </c:pt>
                <c:pt idx="4">
                  <c:v>0.9</c:v>
                </c:pt>
                <c:pt idx="5">
                  <c:v>0.89</c:v>
                </c:pt>
              </c:numCache>
            </c:numRef>
          </c:val>
        </c:ser>
        <c:ser>
          <c:idx val="1"/>
          <c:order val="1"/>
          <c:tx>
            <c:strRef>
              <c:f>'mladji ucenici'!$D$91</c:f>
              <c:strCache>
                <c:ptCount val="1"/>
                <c:pt idx="0">
                  <c:v>1-2 пута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'mladji ucenici'!$E$89:$J$89</c:f>
              <c:strCache>
                <c:ptCount val="6"/>
                <c:pt idx="0">
                  <c:v>користио твој налог без пристанка</c:v>
                </c:pt>
                <c:pt idx="1">
                  <c:v>претварао се да је нека друга особа</c:v>
                </c:pt>
                <c:pt idx="2">
                  <c:v>слао ти вирусе</c:v>
                </c:pt>
                <c:pt idx="3">
                  <c:v>постављао на интернету неистине и увреде</c:v>
                </c:pt>
                <c:pt idx="4">
                  <c:v>постављао снимке и фотографије против твоје воље</c:v>
                </c:pt>
                <c:pt idx="5">
                  <c:v>представљао се као да је ти</c:v>
                </c:pt>
              </c:strCache>
            </c:strRef>
          </c:cat>
          <c:val>
            <c:numRef>
              <c:f>'mladji ucenici'!$E$91:$J$91</c:f>
              <c:numCache>
                <c:formatCode>0%</c:formatCode>
                <c:ptCount val="6"/>
                <c:pt idx="0">
                  <c:v>0.11</c:v>
                </c:pt>
                <c:pt idx="1">
                  <c:v>9.0000000000000024E-2</c:v>
                </c:pt>
                <c:pt idx="2">
                  <c:v>0.1</c:v>
                </c:pt>
                <c:pt idx="3">
                  <c:v>0.05</c:v>
                </c:pt>
                <c:pt idx="4">
                  <c:v>6.0000000000000032E-2</c:v>
                </c:pt>
                <c:pt idx="5">
                  <c:v>7.0000000000000021E-2</c:v>
                </c:pt>
              </c:numCache>
            </c:numRef>
          </c:val>
        </c:ser>
        <c:ser>
          <c:idx val="2"/>
          <c:order val="2"/>
          <c:tx>
            <c:strRef>
              <c:f>'mladji ucenici'!$D$92</c:f>
              <c:strCache>
                <c:ptCount val="1"/>
                <c:pt idx="0">
                  <c:v>3-5 пута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'mladji ucenici'!$E$89:$J$89</c:f>
              <c:strCache>
                <c:ptCount val="6"/>
                <c:pt idx="0">
                  <c:v>користио твој налог без пристанка</c:v>
                </c:pt>
                <c:pt idx="1">
                  <c:v>претварао се да је нека друга особа</c:v>
                </c:pt>
                <c:pt idx="2">
                  <c:v>слао ти вирусе</c:v>
                </c:pt>
                <c:pt idx="3">
                  <c:v>постављао на интернету неистине и увреде</c:v>
                </c:pt>
                <c:pt idx="4">
                  <c:v>постављао снимке и фотографије против твоје воље</c:v>
                </c:pt>
                <c:pt idx="5">
                  <c:v>представљао се као да је ти</c:v>
                </c:pt>
              </c:strCache>
            </c:strRef>
          </c:cat>
          <c:val>
            <c:numRef>
              <c:f>'mladji ucenici'!$E$92:$J$92</c:f>
              <c:numCache>
                <c:formatCode>0%</c:formatCode>
                <c:ptCount val="6"/>
                <c:pt idx="0">
                  <c:v>3.0000000000000002E-2</c:v>
                </c:pt>
                <c:pt idx="1">
                  <c:v>4.0000000000000022E-2</c:v>
                </c:pt>
                <c:pt idx="2">
                  <c:v>8.0000000000000043E-2</c:v>
                </c:pt>
                <c:pt idx="3">
                  <c:v>2.0000000000000011E-2</c:v>
                </c:pt>
                <c:pt idx="4">
                  <c:v>2.0000000000000011E-2</c:v>
                </c:pt>
                <c:pt idx="5">
                  <c:v>2.0000000000000011E-2</c:v>
                </c:pt>
              </c:numCache>
            </c:numRef>
          </c:val>
        </c:ser>
        <c:ser>
          <c:idx val="3"/>
          <c:order val="3"/>
          <c:tx>
            <c:strRef>
              <c:f>'mladji ucenici'!$D$93</c:f>
              <c:strCache>
                <c:ptCount val="1"/>
                <c:pt idx="0">
                  <c:v>више од 5 пута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'mladji ucenici'!$E$89:$J$89</c:f>
              <c:strCache>
                <c:ptCount val="6"/>
                <c:pt idx="0">
                  <c:v>користио твој налог без пристанка</c:v>
                </c:pt>
                <c:pt idx="1">
                  <c:v>претварао се да је нека друга особа</c:v>
                </c:pt>
                <c:pt idx="2">
                  <c:v>слао ти вирусе</c:v>
                </c:pt>
                <c:pt idx="3">
                  <c:v>постављао на интернету неистине и увреде</c:v>
                </c:pt>
                <c:pt idx="4">
                  <c:v>постављао снимке и фотографије против твоје воље</c:v>
                </c:pt>
                <c:pt idx="5">
                  <c:v>представљао се као да је ти</c:v>
                </c:pt>
              </c:strCache>
            </c:strRef>
          </c:cat>
          <c:val>
            <c:numRef>
              <c:f>'mladji ucenici'!$E$93:$J$93</c:f>
              <c:numCache>
                <c:formatCode>0%</c:formatCode>
                <c:ptCount val="6"/>
                <c:pt idx="0">
                  <c:v>2.0000000000000011E-2</c:v>
                </c:pt>
                <c:pt idx="1">
                  <c:v>2.0000000000000011E-2</c:v>
                </c:pt>
                <c:pt idx="2">
                  <c:v>9.0000000000000024E-2</c:v>
                </c:pt>
                <c:pt idx="3">
                  <c:v>1.0000000000000005E-2</c:v>
                </c:pt>
                <c:pt idx="4">
                  <c:v>2.0000000000000011E-2</c:v>
                </c:pt>
                <c:pt idx="5">
                  <c:v>2.0000000000000011E-2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4"/>
        <c:overlap val="100"/>
        <c:axId val="33461760"/>
        <c:axId val="33463296"/>
      </c:barChart>
      <c:catAx>
        <c:axId val="3346176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33463296"/>
        <c:crosses val="autoZero"/>
        <c:auto val="1"/>
        <c:lblAlgn val="ctr"/>
        <c:lblOffset val="100"/>
        <c:noMultiLvlLbl val="0"/>
      </c:catAx>
      <c:valAx>
        <c:axId val="3346329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334617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532301655362386"/>
          <c:y val="0.17623534529165683"/>
          <c:w val="0.7046769834463763"/>
          <c:h val="0.7909533275899809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Sheet2!$C$4</c:f>
              <c:strCache>
                <c:ptCount val="1"/>
                <c:pt idx="0">
                  <c:v>ниједном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Sheet2!$D$3:$H$3</c:f>
              <c:strCache>
                <c:ptCount val="5"/>
                <c:pt idx="0">
                  <c:v>СМС</c:v>
                </c:pt>
                <c:pt idx="1">
                  <c:v>телефонски позиви</c:v>
                </c:pt>
                <c:pt idx="2">
                  <c:v>снимање мобилним или камером</c:v>
                </c:pt>
                <c:pt idx="3">
                  <c:v>мејлови</c:v>
                </c:pt>
                <c:pt idx="4">
                  <c:v>социјалне мреже</c:v>
                </c:pt>
              </c:strCache>
            </c:strRef>
          </c:cat>
          <c:val>
            <c:numRef>
              <c:f>Sheet2!$D$4:$H$4</c:f>
              <c:numCache>
                <c:formatCode>0%</c:formatCode>
                <c:ptCount val="5"/>
                <c:pt idx="0">
                  <c:v>0.93</c:v>
                </c:pt>
                <c:pt idx="1">
                  <c:v>0.94000000000000017</c:v>
                </c:pt>
                <c:pt idx="2">
                  <c:v>0.95000000000000018</c:v>
                </c:pt>
                <c:pt idx="3">
                  <c:v>0.98</c:v>
                </c:pt>
                <c:pt idx="4">
                  <c:v>0.95000000000000018</c:v>
                </c:pt>
              </c:numCache>
            </c:numRef>
          </c:val>
        </c:ser>
        <c:ser>
          <c:idx val="1"/>
          <c:order val="1"/>
          <c:tx>
            <c:strRef>
              <c:f>Sheet2!$C$5</c:f>
              <c:strCache>
                <c:ptCount val="1"/>
                <c:pt idx="0">
                  <c:v>једном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Sheet2!$D$3:$H$3</c:f>
              <c:strCache>
                <c:ptCount val="5"/>
                <c:pt idx="0">
                  <c:v>СМС</c:v>
                </c:pt>
                <c:pt idx="1">
                  <c:v>телефонски позиви</c:v>
                </c:pt>
                <c:pt idx="2">
                  <c:v>снимање мобилним или камером</c:v>
                </c:pt>
                <c:pt idx="3">
                  <c:v>мејлови</c:v>
                </c:pt>
                <c:pt idx="4">
                  <c:v>социјалне мреже</c:v>
                </c:pt>
              </c:strCache>
            </c:strRef>
          </c:cat>
          <c:val>
            <c:numRef>
              <c:f>Sheet2!$D$5:$H$5</c:f>
              <c:numCache>
                <c:formatCode>0%</c:formatCode>
                <c:ptCount val="5"/>
                <c:pt idx="0">
                  <c:v>4.0000000000000015E-2</c:v>
                </c:pt>
                <c:pt idx="1">
                  <c:v>3.0000000000000002E-2</c:v>
                </c:pt>
                <c:pt idx="2">
                  <c:v>3.0000000000000002E-2</c:v>
                </c:pt>
                <c:pt idx="3">
                  <c:v>1.0000000000000004E-2</c:v>
                </c:pt>
                <c:pt idx="4">
                  <c:v>3.0000000000000002E-2</c:v>
                </c:pt>
              </c:numCache>
            </c:numRef>
          </c:val>
        </c:ser>
        <c:ser>
          <c:idx val="2"/>
          <c:order val="2"/>
          <c:tx>
            <c:strRef>
              <c:f>Sheet2!$C$6</c:f>
              <c:strCache>
                <c:ptCount val="1"/>
                <c:pt idx="0">
                  <c:v>два-три пута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Sheet2!$D$3:$H$3</c:f>
              <c:strCache>
                <c:ptCount val="5"/>
                <c:pt idx="0">
                  <c:v>СМС</c:v>
                </c:pt>
                <c:pt idx="1">
                  <c:v>телефонски позиви</c:v>
                </c:pt>
                <c:pt idx="2">
                  <c:v>снимање мобилним или камером</c:v>
                </c:pt>
                <c:pt idx="3">
                  <c:v>мејлови</c:v>
                </c:pt>
                <c:pt idx="4">
                  <c:v>социјалне мреже</c:v>
                </c:pt>
              </c:strCache>
            </c:strRef>
          </c:cat>
          <c:val>
            <c:numRef>
              <c:f>Sheet2!$D$6:$H$6</c:f>
              <c:numCache>
                <c:formatCode>0%</c:formatCode>
                <c:ptCount val="5"/>
                <c:pt idx="0">
                  <c:v>2.0000000000000007E-2</c:v>
                </c:pt>
                <c:pt idx="1">
                  <c:v>2.0000000000000007E-2</c:v>
                </c:pt>
                <c:pt idx="2">
                  <c:v>1.0000000000000004E-2</c:v>
                </c:pt>
                <c:pt idx="3">
                  <c:v>1.0000000000000004E-2</c:v>
                </c:pt>
                <c:pt idx="4">
                  <c:v>1.0000000000000004E-2</c:v>
                </c:pt>
              </c:numCache>
            </c:numRef>
          </c:val>
        </c:ser>
        <c:ser>
          <c:idx val="3"/>
          <c:order val="3"/>
          <c:tx>
            <c:strRef>
              <c:f>Sheet2!$C$7</c:f>
              <c:strCache>
                <c:ptCount val="1"/>
                <c:pt idx="0">
                  <c:v>више пута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elete val="1"/>
          </c:dLbls>
          <c:cat>
            <c:strRef>
              <c:f>Sheet2!$D$3:$H$3</c:f>
              <c:strCache>
                <c:ptCount val="5"/>
                <c:pt idx="0">
                  <c:v>СМС</c:v>
                </c:pt>
                <c:pt idx="1">
                  <c:v>телефонски позиви</c:v>
                </c:pt>
                <c:pt idx="2">
                  <c:v>снимање мобилним или камером</c:v>
                </c:pt>
                <c:pt idx="3">
                  <c:v>мејлови</c:v>
                </c:pt>
                <c:pt idx="4">
                  <c:v>социјалне мреже</c:v>
                </c:pt>
              </c:strCache>
            </c:strRef>
          </c:cat>
          <c:val>
            <c:numRef>
              <c:f>Sheet2!$D$7:$H$7</c:f>
              <c:numCache>
                <c:formatCode>0%</c:formatCode>
                <c:ptCount val="5"/>
                <c:pt idx="0">
                  <c:v>1.0000000000000004E-2</c:v>
                </c:pt>
                <c:pt idx="1">
                  <c:v>1.0000000000000004E-2</c:v>
                </c:pt>
                <c:pt idx="2">
                  <c:v>1.0000000000000004E-2</c:v>
                </c:pt>
                <c:pt idx="4">
                  <c:v>1.0000000000000004E-2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overlap val="100"/>
        <c:axId val="33613312"/>
        <c:axId val="33614848"/>
      </c:barChart>
      <c:catAx>
        <c:axId val="33613312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33614848"/>
        <c:crosses val="autoZero"/>
        <c:auto val="1"/>
        <c:lblAlgn val="ctr"/>
        <c:lblOffset val="100"/>
        <c:noMultiLvlLbl val="0"/>
      </c:catAx>
      <c:valAx>
        <c:axId val="33614848"/>
        <c:scaling>
          <c:orientation val="minMax"/>
          <c:max val="1"/>
          <c:min val="0.70000000000000051"/>
        </c:scaling>
        <c:delete val="1"/>
        <c:axPos val="b"/>
        <c:numFmt formatCode="0%" sourceLinked="1"/>
        <c:majorTickMark val="out"/>
        <c:minorTickMark val="none"/>
        <c:tickLblPos val="none"/>
        <c:crossAx val="33613312"/>
        <c:crosses val="autoZero"/>
        <c:crossBetween val="between"/>
      </c:valAx>
    </c:plotArea>
    <c:legend>
      <c:legendPos val="t"/>
      <c:layout/>
      <c:overlay val="0"/>
      <c:spPr>
        <a:ln>
          <a:solidFill>
            <a:schemeClr val="accent1"/>
          </a:solidFill>
        </a:ln>
      </c:spPr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explosion val="15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Lbls>
            <c:dLbl>
              <c:idx val="0"/>
              <c:layout>
                <c:manualLayout>
                  <c:x val="-0.13179068241469821"/>
                  <c:y val="8.9729148439778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0420997375328084"/>
                  <c:y val="-0.202362204724409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'mladji ucenici'!$D$69:$E$69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'mladji ucenici'!$D$70:$E$70</c:f>
              <c:numCache>
                <c:formatCode>0%</c:formatCode>
                <c:ptCount val="2"/>
                <c:pt idx="0">
                  <c:v>0.26</c:v>
                </c:pt>
                <c:pt idx="1">
                  <c:v>0.7400000000000011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"/>
      <c:layout/>
      <c:overlay val="0"/>
      <c:spPr>
        <a:ln>
          <a:solidFill>
            <a:schemeClr val="accent1"/>
          </a:solidFill>
        </a:ln>
      </c:spPr>
      <c:txPr>
        <a:bodyPr/>
        <a:lstStyle/>
        <a:p>
          <a:pPr>
            <a:defRPr sz="20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0.31579</cdr:y>
    </cdr:from>
    <cdr:to>
      <cdr:x>0.11538</cdr:x>
      <cdr:y>0.52632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838200" y="1371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r-Latn-CS" sz="1100" dirty="0"/>
        </a:p>
      </cdr:txBody>
    </cdr:sp>
  </cdr:relSizeAnchor>
  <cdr:relSizeAnchor xmlns:cdr="http://schemas.openxmlformats.org/drawingml/2006/chartDrawing">
    <cdr:from>
      <cdr:x>0.05769</cdr:x>
      <cdr:y>0.06557</cdr:y>
    </cdr:from>
    <cdr:to>
      <cdr:x>0.86432</cdr:x>
      <cdr:y>0.13115</cdr:y>
    </cdr:to>
    <cdr:pic>
      <cdr:nvPicPr>
        <cdr:cNvPr id="3" name="Picture 2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lum contrast="40000"/>
        </a:blip>
        <a:srcRect xmlns:a="http://schemas.openxmlformats.org/drawingml/2006/main" l="41875" t="44545" r="26667" b="53409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457200" y="304800"/>
          <a:ext cx="6392334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0.11429</cdr:x>
      <cdr:y>0.06087</cdr:y>
    </cdr:from>
    <cdr:to>
      <cdr:x>0.91323</cdr:x>
      <cdr:y>0.13043</cdr:y>
    </cdr:to>
    <cdr:pic>
      <cdr:nvPicPr>
        <cdr:cNvPr id="2" name="Picture 1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lum contrast="40000"/>
        </a:blip>
        <a:srcRect xmlns:a="http://schemas.openxmlformats.org/drawingml/2006/main" l="41875" t="44545" r="26667" b="53409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914400" y="266700"/>
          <a:ext cx="6392334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73910EA1-62CE-460B-A03E-EC7BE4704A06}" type="datetimeFigureOut">
              <a:rPr lang="en-US" smtClean="0"/>
              <a:t>16-Dec-13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AAF0C891-86C8-4132-A4BB-09F8F8B85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15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5002ABEC-0867-4D8A-BF8E-58F15C530925}" type="datetimeFigureOut">
              <a:rPr lang="en-US" smtClean="0"/>
              <a:pPr/>
              <a:t>16-Dec-13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CFE9DB69-EDCB-4A87-B12E-4297B0957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24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1FF65-FB4C-4C04-AC82-980CB607A5CD}" type="slidenum">
              <a:rPr lang="sr-Latn-CS" smtClean="0"/>
              <a:pPr/>
              <a:t>3</a:t>
            </a:fld>
            <a:endParaRPr lang="sr-Latn-C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CS" dirty="0"/>
              <a:t>Доводи у питање досадашње класификације насиља: </a:t>
            </a:r>
            <a:endParaRPr lang="sr-Latn-C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1FF65-FB4C-4C04-AC82-980CB607A5CD}" type="slidenum">
              <a:rPr lang="sr-Latn-CS" smtClean="0"/>
              <a:pPr/>
              <a:t>4</a:t>
            </a:fld>
            <a:endParaRPr lang="sr-Latn-C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1FF65-FB4C-4C04-AC82-980CB607A5CD}" type="slidenum">
              <a:rPr lang="sr-Latn-CS" smtClean="0"/>
              <a:pPr/>
              <a:t>6</a:t>
            </a:fld>
            <a:endParaRPr lang="sr-Latn-C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9DB69-EDCB-4A87-B12E-4297B0957BB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CS" dirty="0" smtClean="0"/>
              <a:t>Углавном се</a:t>
            </a:r>
            <a:r>
              <a:rPr lang="sr-Cyrl-CS" baseline="0" dirty="0" smtClean="0"/>
              <a:t> не узнемиравају, много су се узнемирили само они који су често имали у искуству ове облике дигиталног насиља</a:t>
            </a:r>
            <a:endParaRPr lang="sr-Latn-C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9DB69-EDCB-4A87-B12E-4297B0957BB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CS" dirty="0" smtClean="0"/>
              <a:t>Самопроцене наставника</a:t>
            </a:r>
            <a:endParaRPr lang="sr-Latn-C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9DB69-EDCB-4A87-B12E-4297B0957BB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FB734-DFA5-4A3E-A92A-0462B1156C3E}" type="slidenum">
              <a:rPr lang="sr-Latn-CS" smtClean="0"/>
              <a:pPr/>
              <a:t>20</a:t>
            </a:fld>
            <a:endParaRPr lang="sr-Latn-C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004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5" name="Picture 4" descr="teldonji logoi sa linijom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5210175"/>
            <a:ext cx="9144000" cy="16478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IV </a:t>
            </a:r>
            <a:r>
              <a:rPr lang="x-none" b="1" dirty="0" smtClean="0">
                <a:solidFill>
                  <a:schemeClr val="accent1">
                    <a:lumMod val="75000"/>
                  </a:schemeClr>
                </a:solidFill>
              </a:rPr>
              <a:t>конференција Мрежа школа без насиља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362200" cy="452596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IV </a:t>
            </a:r>
            <a:r>
              <a:rPr lang="x-none" b="1" dirty="0" smtClean="0">
                <a:solidFill>
                  <a:schemeClr val="accent1">
                    <a:lumMod val="75000"/>
                  </a:schemeClr>
                </a:solidFill>
              </a:rPr>
              <a:t>конференција Мрежа школа без насиља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IV </a:t>
            </a:r>
            <a:r>
              <a:rPr lang="x-none" b="1" dirty="0" smtClean="0">
                <a:solidFill>
                  <a:schemeClr val="accent1">
                    <a:lumMod val="75000"/>
                  </a:schemeClr>
                </a:solidFill>
              </a:rPr>
              <a:t>конференција Мрежа школа без насиља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576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133600"/>
            <a:ext cx="7772400" cy="1500187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IV </a:t>
            </a:r>
            <a:r>
              <a:rPr lang="x-none" b="1" dirty="0" smtClean="0">
                <a:solidFill>
                  <a:schemeClr val="accent1">
                    <a:lumMod val="75000"/>
                  </a:schemeClr>
                </a:solidFill>
              </a:rPr>
              <a:t>конференција Мрежа школа без насиља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IV </a:t>
            </a:r>
            <a:r>
              <a:rPr lang="x-none" b="1" dirty="0" smtClean="0">
                <a:solidFill>
                  <a:schemeClr val="accent1">
                    <a:lumMod val="75000"/>
                  </a:schemeClr>
                </a:solidFill>
              </a:rPr>
              <a:t>конференција Мрежа школа без насиља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492875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IV </a:t>
            </a:r>
            <a:r>
              <a:rPr lang="x-none" b="1" dirty="0" smtClean="0">
                <a:solidFill>
                  <a:schemeClr val="accent1">
                    <a:lumMod val="75000"/>
                  </a:schemeClr>
                </a:solidFill>
              </a:rPr>
              <a:t>конференција Мрежа школа без насиља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IV </a:t>
            </a:r>
            <a:r>
              <a:rPr lang="x-none" b="1" dirty="0" smtClean="0">
                <a:solidFill>
                  <a:schemeClr val="accent1">
                    <a:lumMod val="75000"/>
                  </a:schemeClr>
                </a:solidFill>
              </a:rPr>
              <a:t>конференција Мрежа школа без насиља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IV </a:t>
            </a:r>
            <a:r>
              <a:rPr lang="x-none" b="1" dirty="0" smtClean="0">
                <a:solidFill>
                  <a:schemeClr val="accent1">
                    <a:lumMod val="75000"/>
                  </a:schemeClr>
                </a:solidFill>
              </a:rPr>
              <a:t>конференција Мрежа школа без насиља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24000"/>
            <a:ext cx="5111750" cy="4602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IV </a:t>
            </a:r>
            <a:r>
              <a:rPr lang="x-none" b="1" dirty="0" smtClean="0">
                <a:solidFill>
                  <a:schemeClr val="accent1">
                    <a:lumMod val="75000"/>
                  </a:schemeClr>
                </a:solidFill>
              </a:rPr>
              <a:t>конференција Мрежа школа без насиља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IV </a:t>
            </a:r>
            <a:r>
              <a:rPr lang="x-none" b="1" dirty="0" smtClean="0">
                <a:solidFill>
                  <a:schemeClr val="accent1">
                    <a:lumMod val="75000"/>
                  </a:schemeClr>
                </a:solidFill>
              </a:rPr>
              <a:t>конференција Мрежа школа без насиља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IV </a:t>
            </a:r>
            <a:r>
              <a:rPr lang="x-none" b="1" dirty="0" smtClean="0">
                <a:solidFill>
                  <a:schemeClr val="accent1">
                    <a:lumMod val="75000"/>
                  </a:schemeClr>
                </a:solidFill>
              </a:rPr>
              <a:t>конференција Мрежа школа без насиља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7" name="Picture 6" descr="skola_bez_nasilja_pozitiv.ti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564207" y="0"/>
            <a:ext cx="1579793" cy="1447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11375"/>
            <a:ext cx="8077200" cy="1470025"/>
          </a:xfrm>
        </p:spPr>
        <p:txBody>
          <a:bodyPr>
            <a:noAutofit/>
          </a:bodyPr>
          <a:lstStyle/>
          <a:p>
            <a:r>
              <a:rPr lang="sr-Cyrl-CS" sz="3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ДИГИТАЛНО</a:t>
            </a:r>
            <a:r>
              <a:rPr lang="sr-Latn-CS" sz="3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sr-Cyrl-CS" sz="3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НАСИЉЕ</a:t>
            </a:r>
            <a:r>
              <a:rPr lang="sr-Latn-CS" sz="3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sr-Cyrl-CS" sz="3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У</a:t>
            </a:r>
            <a:r>
              <a:rPr lang="sr-Latn-CS" sz="3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sr-Cyrl-CS" sz="3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ОСНОВНИМ</a:t>
            </a:r>
            <a:r>
              <a:rPr lang="sr-Latn-CS" sz="3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sr-Cyrl-CS" sz="3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И</a:t>
            </a:r>
            <a:r>
              <a:rPr lang="sr-Latn-CS" sz="3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sr-Cyrl-CS" sz="3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СРЕДЊИМ</a:t>
            </a:r>
            <a:r>
              <a:rPr lang="sr-Latn-CS" sz="3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sr-Cyrl-CS" sz="3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ШКОЛАМА</a:t>
            </a:r>
            <a:r>
              <a:rPr lang="sr-Latn-CS" sz="3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sr-Cyrl-CS" sz="3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У</a:t>
            </a:r>
            <a:r>
              <a:rPr lang="sr-Latn-CS" sz="3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sr-Cyrl-CS" sz="3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СРБИЈИ</a:t>
            </a:r>
            <a:endParaRPr lang="en-US" sz="38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143000"/>
          </a:xfrm>
        </p:spPr>
        <p:txBody>
          <a:bodyPr>
            <a:normAutofit/>
          </a:bodyPr>
          <a:lstStyle/>
          <a:p>
            <a:r>
              <a:rPr lang="sr-Cyrl-CS" sz="2600" b="1" dirty="0" smtClean="0"/>
              <a:t>Добринка</a:t>
            </a:r>
            <a:r>
              <a:rPr lang="sr-Latn-CS" sz="2600" b="1" dirty="0" smtClean="0"/>
              <a:t> </a:t>
            </a:r>
            <a:r>
              <a:rPr lang="sr-Cyrl-CS" sz="2600" b="1" dirty="0" smtClean="0"/>
              <a:t>Кузмановић</a:t>
            </a:r>
          </a:p>
          <a:p>
            <a:r>
              <a:rPr lang="sr-Cyrl-CS" sz="2600" b="1" dirty="0" smtClean="0"/>
              <a:t>др</a:t>
            </a:r>
            <a:r>
              <a:rPr lang="sr-Latn-CS" sz="2600" b="1" dirty="0" smtClean="0"/>
              <a:t> </a:t>
            </a:r>
            <a:r>
              <a:rPr lang="sr-Cyrl-CS" sz="2600" b="1" dirty="0" smtClean="0"/>
              <a:t>Драган</a:t>
            </a:r>
            <a:r>
              <a:rPr lang="sr-Latn-CS" sz="2600" b="1" dirty="0" smtClean="0"/>
              <a:t> </a:t>
            </a:r>
            <a:r>
              <a:rPr lang="sr-Cyrl-CS" sz="2600" b="1" dirty="0" smtClean="0"/>
              <a:t>Попадић</a:t>
            </a:r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629400"/>
            <a:ext cx="8458200" cy="228600"/>
          </a:xfrm>
        </p:spPr>
        <p:txBody>
          <a:bodyPr/>
          <a:lstStyle/>
          <a:p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16840"/>
            <a:ext cx="1371600" cy="118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 smtClean="0">
                <a:solidFill>
                  <a:schemeClr val="tx1"/>
                </a:solidFill>
              </a:rPr>
              <a:t>Улога родитеља и наставника</a:t>
            </a:r>
            <a:endParaRPr lang="sr-Latn-CS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828800"/>
          <a:ext cx="7620000" cy="417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2200"/>
                <a:gridCol w="1447800"/>
              </a:tblGrid>
              <a:tr h="512354"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2800" b="1" dirty="0" smtClean="0"/>
                        <a:t>ДА</a:t>
                      </a:r>
                      <a:endParaRPr lang="sr-Latn-CS" sz="2800" b="1" dirty="0"/>
                    </a:p>
                  </a:txBody>
                  <a:tcPr anchor="ctr"/>
                </a:tc>
              </a:tr>
              <a:tr h="51235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Latn-CS" sz="2000" u="none" spc="-20" dirty="0">
                          <a:latin typeface="Arial"/>
                          <a:ea typeface="Times New Roman"/>
                          <a:cs typeface="Times New Roman"/>
                        </a:rPr>
                        <a:t>Моји </a:t>
                      </a:r>
                      <a:r>
                        <a:rPr lang="sr-Latn-CS" sz="2000" b="1" u="none" spc="-20" dirty="0">
                          <a:latin typeface="Arial"/>
                          <a:ea typeface="Times New Roman"/>
                          <a:cs typeface="Times New Roman"/>
                        </a:rPr>
                        <a:t>родитељи</a:t>
                      </a:r>
                      <a:r>
                        <a:rPr lang="sr-Latn-CS" sz="2000" u="none" spc="-20" dirty="0">
                          <a:latin typeface="Arial"/>
                          <a:ea typeface="Times New Roman"/>
                          <a:cs typeface="Times New Roman"/>
                        </a:rPr>
                        <a:t> се труде да </a:t>
                      </a:r>
                      <a:r>
                        <a:rPr lang="sr-Latn-CS" sz="2000" b="1" u="none" spc="-20" dirty="0">
                          <a:latin typeface="Arial"/>
                          <a:ea typeface="Times New Roman"/>
                          <a:cs typeface="Times New Roman"/>
                        </a:rPr>
                        <a:t>сазнају шта радим </a:t>
                      </a:r>
                      <a:r>
                        <a:rPr lang="sr-Latn-CS" sz="2000" u="none" spc="-20" dirty="0">
                          <a:latin typeface="Arial"/>
                          <a:ea typeface="Times New Roman"/>
                          <a:cs typeface="Times New Roman"/>
                        </a:rPr>
                        <a:t>на интернету.</a:t>
                      </a:r>
                      <a:endParaRPr lang="sr-Latn-CS" sz="2000" u="none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2400" b="1" dirty="0" smtClean="0">
                          <a:solidFill>
                            <a:srgbClr val="C00000"/>
                          </a:solidFill>
                        </a:rPr>
                        <a:t>47%</a:t>
                      </a:r>
                      <a:endParaRPr lang="sr-Latn-C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51235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Latn-CS" sz="2000" u="none" spc="-20" dirty="0">
                          <a:latin typeface="Arial"/>
                          <a:ea typeface="Times New Roman"/>
                          <a:cs typeface="Times New Roman"/>
                        </a:rPr>
                        <a:t>Моји </a:t>
                      </a:r>
                      <a:r>
                        <a:rPr lang="sr-Latn-CS" sz="2000" b="1" u="none" spc="-20" dirty="0">
                          <a:latin typeface="Arial"/>
                          <a:ea typeface="Times New Roman"/>
                          <a:cs typeface="Times New Roman"/>
                        </a:rPr>
                        <a:t>родитељи</a:t>
                      </a:r>
                      <a:r>
                        <a:rPr lang="sr-Latn-CS" sz="2000" u="none" spc="-20" dirty="0">
                          <a:latin typeface="Arial"/>
                          <a:ea typeface="Times New Roman"/>
                          <a:cs typeface="Times New Roman"/>
                        </a:rPr>
                        <a:t> ме </a:t>
                      </a:r>
                      <a:r>
                        <a:rPr lang="sr-Latn-CS" sz="2000" b="1" u="none" spc="-20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упозоравају</a:t>
                      </a:r>
                      <a:r>
                        <a:rPr lang="sr-Latn-CS" sz="2000" b="1" u="none" spc="-20" dirty="0">
                          <a:latin typeface="Arial"/>
                          <a:ea typeface="Times New Roman"/>
                          <a:cs typeface="Times New Roman"/>
                        </a:rPr>
                        <a:t> на могуће опасности</a:t>
                      </a:r>
                      <a:r>
                        <a:rPr lang="sr-Latn-CS" sz="2000" u="none" spc="-20" dirty="0">
                          <a:latin typeface="Arial"/>
                          <a:ea typeface="Times New Roman"/>
                          <a:cs typeface="Times New Roman"/>
                        </a:rPr>
                        <a:t>  приликом коришћења интернета.</a:t>
                      </a:r>
                      <a:endParaRPr lang="sr-Latn-CS" sz="2000" u="none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2400" b="1" dirty="0" smtClean="0">
                          <a:solidFill>
                            <a:srgbClr val="C00000"/>
                          </a:solidFill>
                        </a:rPr>
                        <a:t>84%</a:t>
                      </a:r>
                      <a:endParaRPr lang="sr-Latn-C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235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Latn-CS" sz="2000" u="none" spc="-20" dirty="0">
                          <a:latin typeface="Arial"/>
                          <a:ea typeface="Times New Roman"/>
                          <a:cs typeface="Times New Roman"/>
                        </a:rPr>
                        <a:t>Моји </a:t>
                      </a:r>
                      <a:r>
                        <a:rPr lang="sr-Latn-CS" sz="2000" b="1" u="none" spc="-20" dirty="0">
                          <a:latin typeface="Arial"/>
                          <a:ea typeface="Times New Roman"/>
                          <a:cs typeface="Times New Roman"/>
                        </a:rPr>
                        <a:t>родитељи</a:t>
                      </a:r>
                      <a:r>
                        <a:rPr lang="sr-Latn-CS" sz="2000" u="none" spc="-20" dirty="0">
                          <a:latin typeface="Arial"/>
                          <a:ea typeface="Times New Roman"/>
                          <a:cs typeface="Times New Roman"/>
                        </a:rPr>
                        <a:t> ми </a:t>
                      </a:r>
                      <a:r>
                        <a:rPr lang="sr-Latn-CS" sz="2000" b="1" u="none" spc="-20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дају савете</a:t>
                      </a:r>
                      <a:r>
                        <a:rPr lang="sr-Latn-CS" sz="2000" u="none" spc="-2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r-Latn-CS" sz="2000" b="1" u="none" spc="-20" dirty="0">
                          <a:latin typeface="Arial"/>
                          <a:ea typeface="Times New Roman"/>
                          <a:cs typeface="Times New Roman"/>
                        </a:rPr>
                        <a:t>како да се заштитим</a:t>
                      </a:r>
                      <a:r>
                        <a:rPr lang="sr-Latn-CS" sz="2000" u="none" spc="-20" dirty="0">
                          <a:latin typeface="Arial"/>
                          <a:ea typeface="Times New Roman"/>
                          <a:cs typeface="Times New Roman"/>
                        </a:rPr>
                        <a:t> приликом коришћења интернета.</a:t>
                      </a:r>
                      <a:endParaRPr lang="sr-Latn-CS" sz="2000" u="none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2400" b="1" dirty="0" smtClean="0">
                          <a:solidFill>
                            <a:srgbClr val="C00000"/>
                          </a:solidFill>
                        </a:rPr>
                        <a:t>77%</a:t>
                      </a:r>
                      <a:endParaRPr lang="sr-Latn-C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51235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Latn-CS" sz="2000" b="1" u="none" spc="-20" dirty="0">
                          <a:latin typeface="Arial"/>
                          <a:ea typeface="Times New Roman"/>
                          <a:cs typeface="Times New Roman"/>
                        </a:rPr>
                        <a:t>Наставници</a:t>
                      </a:r>
                      <a:r>
                        <a:rPr lang="sr-Latn-CS" sz="2000" u="none" spc="-20" dirty="0">
                          <a:latin typeface="Arial"/>
                          <a:ea typeface="Times New Roman"/>
                          <a:cs typeface="Times New Roman"/>
                        </a:rPr>
                        <a:t> у школи нас </a:t>
                      </a:r>
                      <a:r>
                        <a:rPr lang="sr-Latn-CS" sz="2000" b="1" u="none" spc="-20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упозоравају</a:t>
                      </a:r>
                      <a:r>
                        <a:rPr lang="sr-Latn-CS" sz="2000" b="1" u="none" spc="-20" dirty="0">
                          <a:latin typeface="Arial"/>
                          <a:ea typeface="Times New Roman"/>
                          <a:cs typeface="Times New Roman"/>
                        </a:rPr>
                        <a:t> на могуће опасности</a:t>
                      </a:r>
                      <a:r>
                        <a:rPr lang="sr-Latn-CS" sz="2000" u="none" spc="-20" dirty="0">
                          <a:latin typeface="Arial"/>
                          <a:ea typeface="Times New Roman"/>
                          <a:cs typeface="Times New Roman"/>
                        </a:rPr>
                        <a:t>  приликом коришћења интернета.</a:t>
                      </a:r>
                      <a:endParaRPr lang="sr-Latn-CS" sz="2000" u="none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2400" b="1" dirty="0" smtClean="0">
                          <a:solidFill>
                            <a:srgbClr val="C00000"/>
                          </a:solidFill>
                        </a:rPr>
                        <a:t>73%</a:t>
                      </a:r>
                      <a:endParaRPr lang="sr-Latn-C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235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Latn-CS" sz="2000" b="1" u="none" spc="-20" dirty="0">
                          <a:latin typeface="Arial"/>
                          <a:ea typeface="Times New Roman"/>
                          <a:cs typeface="Times New Roman"/>
                        </a:rPr>
                        <a:t>Наставници</a:t>
                      </a:r>
                      <a:r>
                        <a:rPr lang="sr-Latn-CS" sz="2000" u="none" spc="-20" dirty="0">
                          <a:latin typeface="Arial"/>
                          <a:ea typeface="Times New Roman"/>
                          <a:cs typeface="Times New Roman"/>
                        </a:rPr>
                        <a:t> у школи нам </a:t>
                      </a:r>
                      <a:r>
                        <a:rPr lang="sr-Latn-CS" sz="2000" b="1" u="none" spc="-20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дају савете </a:t>
                      </a:r>
                      <a:r>
                        <a:rPr lang="sr-Latn-CS" sz="2000" b="1" u="none" spc="-20" dirty="0">
                          <a:latin typeface="Arial"/>
                          <a:ea typeface="Times New Roman"/>
                          <a:cs typeface="Times New Roman"/>
                        </a:rPr>
                        <a:t>како да се заштитимо</a:t>
                      </a:r>
                      <a:r>
                        <a:rPr lang="sr-Latn-CS" sz="2000" u="none" spc="-20" dirty="0">
                          <a:latin typeface="Arial"/>
                          <a:ea typeface="Times New Roman"/>
                          <a:cs typeface="Times New Roman"/>
                        </a:rPr>
                        <a:t> приликом коришћења интернета.</a:t>
                      </a:r>
                      <a:endParaRPr lang="sr-Latn-CS" sz="2000" u="none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2400" b="1" dirty="0" smtClean="0">
                          <a:solidFill>
                            <a:srgbClr val="C00000"/>
                          </a:solidFill>
                        </a:rPr>
                        <a:t>65%</a:t>
                      </a:r>
                      <a:endParaRPr lang="sr-Latn-C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IV </a:t>
            </a:r>
            <a:r>
              <a:rPr lang="x-none" b="1" smtClean="0">
                <a:solidFill>
                  <a:schemeClr val="accent1">
                    <a:lumMod val="75000"/>
                  </a:schemeClr>
                </a:solidFill>
              </a:rPr>
              <a:t>конференција Мрежа школа без насиља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7" name="Explosion 1 6"/>
          <p:cNvSpPr/>
          <p:nvPr/>
        </p:nvSpPr>
        <p:spPr>
          <a:xfrm>
            <a:off x="6934200" y="2362200"/>
            <a:ext cx="1371600" cy="762000"/>
          </a:xfrm>
          <a:prstGeom prst="irregularSeal1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40386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sr-Cyrl-CS" sz="4000" b="1" dirty="0" smtClean="0">
                <a:solidFill>
                  <a:schemeClr val="tx1"/>
                </a:solidFill>
              </a:rPr>
              <a:t>СТАРИЈИ РАЗРЕДИ ОСНОВНЕ ШКОЛЕ (6. и 8.)</a:t>
            </a:r>
            <a:br>
              <a:rPr lang="sr-Cyrl-CS" sz="4000" b="1" dirty="0" smtClean="0">
                <a:solidFill>
                  <a:schemeClr val="tx1"/>
                </a:solidFill>
              </a:rPr>
            </a:br>
            <a:r>
              <a:rPr lang="sr-Cyrl-CS" sz="4000" b="1" dirty="0" smtClean="0">
                <a:solidFill>
                  <a:schemeClr val="tx1"/>
                </a:solidFill>
              </a:rPr>
              <a:t/>
            </a:r>
            <a:br>
              <a:rPr lang="sr-Cyrl-CS" sz="4000" b="1" dirty="0" smtClean="0">
                <a:solidFill>
                  <a:schemeClr val="tx1"/>
                </a:solidFill>
              </a:rPr>
            </a:br>
            <a:r>
              <a:rPr lang="sr-Cyrl-CS" sz="4000" b="1" dirty="0" smtClean="0">
                <a:solidFill>
                  <a:schemeClr val="tx1"/>
                </a:solidFill>
              </a:rPr>
              <a:t>СРЕДЊЕ ШКОЛЕ </a:t>
            </a:r>
            <a:br>
              <a:rPr lang="sr-Cyrl-CS" sz="4000" b="1" dirty="0" smtClean="0">
                <a:solidFill>
                  <a:schemeClr val="tx1"/>
                </a:solidFill>
              </a:rPr>
            </a:br>
            <a:r>
              <a:rPr lang="sr-Cyrl-CS" sz="4000" b="1" dirty="0" smtClean="0">
                <a:solidFill>
                  <a:schemeClr val="tx1"/>
                </a:solidFill>
              </a:rPr>
              <a:t>(2, 3. и 4.)</a:t>
            </a:r>
            <a:endParaRPr lang="sr-Latn-CS" sz="40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accent1">
                    <a:lumMod val="75000"/>
                  </a:schemeClr>
                </a:solidFill>
              </a:rPr>
              <a:t>IV </a:t>
            </a:r>
            <a:r>
              <a:rPr lang="x-none" b="1" smtClean="0">
                <a:solidFill>
                  <a:schemeClr val="accent1">
                    <a:lumMod val="75000"/>
                  </a:schemeClr>
                </a:solidFill>
              </a:rPr>
              <a:t>конференција Мрежа школа без насиља</a:t>
            </a:r>
            <a:endParaRPr lang="en-US" b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sr-Cyrl-CS" b="1" dirty="0" smtClean="0">
                <a:solidFill>
                  <a:schemeClr val="tx1"/>
                </a:solidFill>
              </a:rPr>
              <a:t>Укљученост у </a:t>
            </a:r>
            <a:r>
              <a:rPr lang="sr-Cyrl-CS" sz="4900" b="1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</a:rPr>
              <a:t>социјалне мреже</a:t>
            </a:r>
            <a:endParaRPr lang="sr-Latn-CS" dirty="0">
              <a:solidFill>
                <a:schemeClr val="tx1"/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914400" y="1828800"/>
          <a:ext cx="7391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IV </a:t>
            </a:r>
            <a:r>
              <a:rPr lang="x-none" b="1" smtClean="0">
                <a:solidFill>
                  <a:schemeClr val="accent1">
                    <a:lumMod val="75000"/>
                  </a:schemeClr>
                </a:solidFill>
              </a:rPr>
              <a:t>конференција Мрежа школа без насиља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553200" y="2667000"/>
            <a:ext cx="2133600" cy="203132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CS" b="1" dirty="0" smtClean="0"/>
              <a:t> 3% - родитељи не знају за профил</a:t>
            </a:r>
          </a:p>
          <a:p>
            <a:pPr>
              <a:buFont typeface="Arial" pitchFamily="34" charset="0"/>
              <a:buChar char="•"/>
            </a:pPr>
            <a:r>
              <a:rPr lang="sr-Cyrl-CS" b="1" dirty="0" smtClean="0"/>
              <a:t> 19% - родитељи траже да им покажу профил</a:t>
            </a:r>
          </a:p>
          <a:p>
            <a:pPr>
              <a:buFont typeface="Arial" pitchFamily="34" charset="0"/>
              <a:buChar char="•"/>
            </a:pPr>
            <a:r>
              <a:rPr lang="sr-Cyrl-CS" b="1" dirty="0" smtClean="0"/>
              <a:t> 26% - родитељи су им пријатељи</a:t>
            </a:r>
            <a:endParaRPr lang="sr-Latn-CS" b="1" dirty="0"/>
          </a:p>
        </p:txBody>
      </p:sp>
      <p:pic>
        <p:nvPicPr>
          <p:cNvPr id="6" name="Picture 20" descr="http://www.thecontrolcenter.com/wp-content/uploads/2012/06/facebook_logo.png"/>
          <p:cNvPicPr>
            <a:picLocks noChangeAspect="1" noChangeArrowheads="1"/>
          </p:cNvPicPr>
          <p:nvPr/>
        </p:nvPicPr>
        <p:blipFill>
          <a:blip r:embed="rId3" cstate="print">
            <a:lum bright="-10000" contrast="40000"/>
          </a:blip>
          <a:srcRect l="12000" r="12000"/>
          <a:stretch>
            <a:fillRect/>
          </a:stretch>
        </p:blipFill>
        <p:spPr bwMode="auto">
          <a:xfrm>
            <a:off x="304800" y="1524000"/>
            <a:ext cx="1371600" cy="13535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>
                <a:solidFill>
                  <a:schemeClr val="tx1"/>
                </a:solidFill>
              </a:rPr>
              <a:t>Излагање ризицима на интернету</a:t>
            </a:r>
            <a:endParaRPr lang="sr-Latn-C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accent1">
                    <a:lumMod val="75000"/>
                  </a:schemeClr>
                </a:solidFill>
              </a:rPr>
              <a:t>IV </a:t>
            </a:r>
            <a:r>
              <a:rPr lang="x-none" b="1" smtClean="0">
                <a:solidFill>
                  <a:schemeClr val="accent1">
                    <a:lumMod val="75000"/>
                  </a:schemeClr>
                </a:solidFill>
              </a:rPr>
              <a:t>конференција Мрежа школа без насиља</a:t>
            </a:r>
            <a:endParaRPr lang="en-US" b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1" y="1600200"/>
          <a:ext cx="8458198" cy="4495801"/>
        </p:xfrm>
        <a:graphic>
          <a:graphicData uri="http://schemas.openxmlformats.org/drawingml/2006/table">
            <a:tbl>
              <a:tblPr/>
              <a:tblGrid>
                <a:gridCol w="4952999"/>
                <a:gridCol w="967656"/>
                <a:gridCol w="845563"/>
                <a:gridCol w="846417"/>
                <a:gridCol w="845563"/>
              </a:tblGrid>
              <a:tr h="7320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sr-Latn-C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r-Latn-CS" sz="1400" b="1" dirty="0">
                          <a:latin typeface="Arial"/>
                          <a:ea typeface="Times New Roman"/>
                          <a:cs typeface="Times New Roman"/>
                        </a:rPr>
                        <a:t>Никада</a:t>
                      </a:r>
                      <a:endParaRPr lang="sr-Latn-C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r-Latn-CS" sz="1400" b="1" dirty="0">
                          <a:latin typeface="Arial"/>
                          <a:ea typeface="Times New Roman"/>
                          <a:cs typeface="Times New Roman"/>
                        </a:rPr>
                        <a:t>1–2 пута</a:t>
                      </a:r>
                      <a:endParaRPr lang="sr-Latn-C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r-Latn-CS" sz="1400" b="1" dirty="0">
                          <a:latin typeface="Arial"/>
                          <a:ea typeface="Times New Roman"/>
                          <a:cs typeface="Times New Roman"/>
                        </a:rPr>
                        <a:t>3–5 пута</a:t>
                      </a:r>
                      <a:endParaRPr lang="sr-Latn-C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r-Latn-CS" sz="1400" b="1" dirty="0">
                          <a:latin typeface="Arial"/>
                          <a:ea typeface="Times New Roman"/>
                          <a:cs typeface="Times New Roman"/>
                        </a:rPr>
                        <a:t>Више од 5 пута</a:t>
                      </a:r>
                      <a:endParaRPr lang="sr-Latn-C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72889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Latn-CS" sz="1600" b="1" dirty="0">
                          <a:latin typeface="Arial"/>
                          <a:ea typeface="Times New Roman"/>
                          <a:cs typeface="Times New Roman"/>
                        </a:rPr>
                        <a:t>Давао/ла личне податке </a:t>
                      </a:r>
                      <a:r>
                        <a:rPr lang="sr-Latn-CS" sz="1600" b="1" dirty="0" smtClean="0">
                          <a:latin typeface="Arial"/>
                          <a:ea typeface="Times New Roman"/>
                          <a:cs typeface="Times New Roman"/>
                        </a:rPr>
                        <a:t>особама </a:t>
                      </a:r>
                      <a:r>
                        <a:rPr lang="sr-Latn-CS" sz="1600" b="1" dirty="0">
                          <a:latin typeface="Arial"/>
                          <a:ea typeface="Times New Roman"/>
                          <a:cs typeface="Times New Roman"/>
                        </a:rPr>
                        <a:t>које не познајеш лично и које ниси уживо срео/ла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r-Cyrl-CS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83%</a:t>
                      </a:r>
                      <a:endParaRPr lang="sr-Latn-CS" sz="1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r-Cyrl-CS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12%</a:t>
                      </a:r>
                      <a:endParaRPr lang="sr-Latn-CS" sz="1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r-Cyrl-CS" sz="1800" b="1" dirty="0" smtClean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3%</a:t>
                      </a:r>
                      <a:endParaRPr lang="sr-Latn-CS" sz="1800" b="1" dirty="0">
                        <a:solidFill>
                          <a:srgbClr val="C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r-Cyrl-CS" sz="1800" b="1" dirty="0" smtClean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2%</a:t>
                      </a:r>
                      <a:endParaRPr lang="sr-Latn-CS" sz="1800" b="1" dirty="0">
                        <a:solidFill>
                          <a:srgbClr val="C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18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r-Latn-CS" sz="1600" b="1" spc="-20" dirty="0">
                          <a:latin typeface="Arial"/>
                          <a:ea typeface="Times New Roman"/>
                          <a:cs typeface="Times New Roman"/>
                        </a:rPr>
                        <a:t>Остављао/ла личне податке </a:t>
                      </a:r>
                      <a:r>
                        <a:rPr lang="sr-Latn-CS" sz="1600" b="1" spc="-20" dirty="0" smtClean="0">
                          <a:latin typeface="Arial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sr-Latn-CS" sz="1600" b="1" spc="-20" dirty="0">
                          <a:latin typeface="Arial"/>
                          <a:ea typeface="Times New Roman"/>
                          <a:cs typeface="Times New Roman"/>
                        </a:rPr>
                        <a:t>профилима или блоговима</a:t>
                      </a:r>
                      <a:endParaRPr lang="sr-Latn-CS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r-Cyrl-CS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65%</a:t>
                      </a:r>
                      <a:endParaRPr lang="sr-Latn-CS" sz="1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r-Cyrl-CS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22%</a:t>
                      </a:r>
                      <a:endParaRPr lang="sr-Latn-CS" sz="1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r-Cyrl-CS" sz="1800" b="1" dirty="0" smtClean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5%</a:t>
                      </a:r>
                      <a:endParaRPr lang="sr-Latn-CS" sz="1800" b="1" dirty="0">
                        <a:solidFill>
                          <a:srgbClr val="C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r-Cyrl-CS" sz="1800" b="1" dirty="0" smtClean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8%</a:t>
                      </a:r>
                      <a:endParaRPr lang="sr-Latn-CS" sz="1800" b="1" dirty="0">
                        <a:solidFill>
                          <a:srgbClr val="C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7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600" b="1">
                          <a:latin typeface="Arial"/>
                          <a:ea typeface="Times New Roman"/>
                          <a:cs typeface="Times New Roman"/>
                        </a:rPr>
                        <a:t>Одговарао/ла на поруке непознатих особа које хоће да успоставе контакт с тобом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r-Cyrl-CS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63%</a:t>
                      </a:r>
                      <a:endParaRPr lang="sr-Latn-CS" sz="1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r-Cyrl-CS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22%</a:t>
                      </a:r>
                      <a:endParaRPr lang="sr-Latn-CS" sz="1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r-Cyrl-CS" sz="1800" b="1" dirty="0" smtClean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6%</a:t>
                      </a:r>
                      <a:endParaRPr lang="sr-Latn-CS" sz="1800" b="1" dirty="0">
                        <a:solidFill>
                          <a:srgbClr val="C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r-Cyrl-CS" sz="1800" b="1" dirty="0" smtClean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9%</a:t>
                      </a:r>
                      <a:endParaRPr lang="sr-Latn-CS" sz="1800" b="1" dirty="0">
                        <a:solidFill>
                          <a:srgbClr val="C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600" b="1">
                          <a:latin typeface="Arial"/>
                          <a:ea typeface="Times New Roman"/>
                          <a:cs typeface="Times New Roman"/>
                        </a:rPr>
                        <a:t>На социјалним мрежама прихватао/ла позив за пријатељства од особа које не познајеш лично и које ниси уживо срео/ла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r-Cyrl-CS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42%</a:t>
                      </a:r>
                      <a:endParaRPr lang="sr-Latn-CS" sz="1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r-Cyrl-CS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22%</a:t>
                      </a:r>
                      <a:endParaRPr lang="sr-Latn-CS" sz="1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r-Cyrl-CS" sz="1800" b="1" dirty="0" smtClean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13%</a:t>
                      </a:r>
                      <a:endParaRPr lang="sr-Latn-CS" sz="1800" b="1" dirty="0">
                        <a:solidFill>
                          <a:srgbClr val="C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r-Cyrl-CS" sz="1800" b="1" dirty="0" smtClean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23%</a:t>
                      </a:r>
                      <a:endParaRPr lang="sr-Latn-CS" sz="1800" b="1" dirty="0">
                        <a:solidFill>
                          <a:srgbClr val="C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4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600" b="1">
                          <a:latin typeface="Arial"/>
                          <a:ea typeface="Times New Roman"/>
                          <a:cs typeface="Times New Roman"/>
                        </a:rPr>
                        <a:t>Комуницирао/ла путем чета са особама које не познајеш 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r-Cyrl-CS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58%</a:t>
                      </a:r>
                      <a:endParaRPr lang="sr-Latn-CS" sz="1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r-Cyrl-CS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19%</a:t>
                      </a:r>
                      <a:endParaRPr lang="sr-Latn-CS" sz="1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r-Cyrl-CS" sz="1800" b="1" dirty="0" smtClean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8%</a:t>
                      </a:r>
                      <a:endParaRPr lang="sr-Latn-CS" sz="1800" b="1" dirty="0">
                        <a:solidFill>
                          <a:srgbClr val="C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r-Cyrl-CS" sz="1800" b="1" dirty="0" smtClean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15%</a:t>
                      </a:r>
                      <a:endParaRPr lang="sr-Latn-CS" sz="1800" b="1" dirty="0">
                        <a:solidFill>
                          <a:srgbClr val="C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7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600" b="1" dirty="0">
                          <a:latin typeface="Arial"/>
                          <a:ea typeface="Times New Roman"/>
                          <a:cs typeface="Times New Roman"/>
                        </a:rPr>
                        <a:t>Прихватао/ла састанке са особама које си упознао/ла преко интернета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r-Cyrl-CS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89%</a:t>
                      </a:r>
                      <a:endParaRPr lang="sr-Latn-CS" sz="1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r-Cyrl-CS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7%</a:t>
                      </a:r>
                      <a:endParaRPr lang="sr-Latn-CS" sz="1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r-Cyrl-CS" sz="1800" b="1" dirty="0" smtClean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2%</a:t>
                      </a:r>
                      <a:endParaRPr lang="sr-Latn-CS" sz="1800" b="1" dirty="0">
                        <a:solidFill>
                          <a:srgbClr val="C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r-Cyrl-CS" sz="1800" b="1" dirty="0" smtClean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2%</a:t>
                      </a:r>
                      <a:endParaRPr lang="sr-Latn-CS" sz="1800" b="1" dirty="0">
                        <a:solidFill>
                          <a:srgbClr val="C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6248400" y="4343400"/>
            <a:ext cx="2362200" cy="6096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7" name="Oval 6"/>
          <p:cNvSpPr/>
          <p:nvPr/>
        </p:nvSpPr>
        <p:spPr>
          <a:xfrm>
            <a:off x="6324600" y="5029200"/>
            <a:ext cx="2362200" cy="6096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8" name="Oval 7"/>
          <p:cNvSpPr/>
          <p:nvPr/>
        </p:nvSpPr>
        <p:spPr>
          <a:xfrm>
            <a:off x="6324600" y="5562600"/>
            <a:ext cx="2286000" cy="5334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9" name="Oval 8"/>
          <p:cNvSpPr/>
          <p:nvPr/>
        </p:nvSpPr>
        <p:spPr>
          <a:xfrm>
            <a:off x="6324600" y="3657600"/>
            <a:ext cx="2362200" cy="6096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0" name="Oval 9"/>
          <p:cNvSpPr/>
          <p:nvPr/>
        </p:nvSpPr>
        <p:spPr>
          <a:xfrm>
            <a:off x="6324600" y="2362200"/>
            <a:ext cx="2362200" cy="6858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1" name="Oval 10"/>
          <p:cNvSpPr/>
          <p:nvPr/>
        </p:nvSpPr>
        <p:spPr>
          <a:xfrm>
            <a:off x="6324600" y="3048000"/>
            <a:ext cx="2362200" cy="6858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4000" b="1" dirty="0" smtClean="0">
                <a:solidFill>
                  <a:schemeClr val="tx1"/>
                </a:solidFill>
              </a:rPr>
              <a:t>Ученици као</a:t>
            </a:r>
            <a:r>
              <a:rPr lang="sr-Cyrl-CS" b="1" dirty="0" smtClean="0">
                <a:solidFill>
                  <a:schemeClr val="tx1"/>
                </a:solidFill>
              </a:rPr>
              <a:t> </a:t>
            </a:r>
            <a:r>
              <a:rPr lang="sr-Cyrl-CS" b="1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</a:rPr>
              <a:t>жртве (1)</a:t>
            </a:r>
            <a:endParaRPr lang="sr-Latn-C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accent1">
                    <a:lumMod val="75000"/>
                  </a:schemeClr>
                </a:solidFill>
              </a:rPr>
              <a:t>IV </a:t>
            </a:r>
            <a:r>
              <a:rPr lang="x-none" b="1" smtClean="0">
                <a:solidFill>
                  <a:schemeClr val="accent1">
                    <a:lumMod val="75000"/>
                  </a:schemeClr>
                </a:solidFill>
              </a:rPr>
              <a:t>конференција Мрежа школа без насиља</a:t>
            </a:r>
            <a:endParaRPr lang="en-US" b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914400" y="1752600"/>
          <a:ext cx="79248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3429000"/>
            <a:ext cx="1600200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sr-Cyrl-CS" sz="1600" b="1" dirty="0" smtClean="0">
                <a:solidFill>
                  <a:schemeClr val="bg1"/>
                </a:solidFill>
              </a:rPr>
              <a:t>43% ученика не</a:t>
            </a:r>
          </a:p>
          <a:p>
            <a:r>
              <a:rPr lang="sr-Cyrl-CS" sz="1600" b="1" dirty="0" smtClean="0">
                <a:solidFill>
                  <a:schemeClr val="bg1"/>
                </a:solidFill>
              </a:rPr>
              <a:t>користи мејл!!</a:t>
            </a:r>
            <a:endParaRPr lang="sr-Latn-CS" sz="1600" b="1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629400" y="4876800"/>
            <a:ext cx="1447800" cy="6096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9" name="Oval 8"/>
          <p:cNvSpPr/>
          <p:nvPr/>
        </p:nvSpPr>
        <p:spPr>
          <a:xfrm>
            <a:off x="6781800" y="5562600"/>
            <a:ext cx="1447800" cy="6096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0" name="Oval 9"/>
          <p:cNvSpPr/>
          <p:nvPr/>
        </p:nvSpPr>
        <p:spPr>
          <a:xfrm>
            <a:off x="6858000" y="2743200"/>
            <a:ext cx="1447800" cy="6096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4000" dirty="0" smtClean="0">
                <a:solidFill>
                  <a:schemeClr val="tx1"/>
                </a:solidFill>
              </a:rPr>
              <a:t>Ученици као </a:t>
            </a:r>
            <a:r>
              <a:rPr lang="sr-Cyrl-CS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</a:rPr>
              <a:t>жртве (2)</a:t>
            </a:r>
            <a:endParaRPr lang="sr-Latn-C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accent1">
                    <a:lumMod val="75000"/>
                  </a:schemeClr>
                </a:solidFill>
              </a:rPr>
              <a:t>IV </a:t>
            </a:r>
            <a:r>
              <a:rPr lang="x-none" b="1" smtClean="0">
                <a:solidFill>
                  <a:schemeClr val="accent1">
                    <a:lumMod val="75000"/>
                  </a:schemeClr>
                </a:solidFill>
              </a:rPr>
              <a:t>конференција Мрежа школа без насиља</a:t>
            </a:r>
            <a:endParaRPr lang="en-US" b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685800" y="1638300"/>
          <a:ext cx="8001000" cy="438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val 5"/>
          <p:cNvSpPr/>
          <p:nvPr/>
        </p:nvSpPr>
        <p:spPr>
          <a:xfrm>
            <a:off x="6400800" y="4114800"/>
            <a:ext cx="1447800" cy="6096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7" name="Oval 6"/>
          <p:cNvSpPr/>
          <p:nvPr/>
        </p:nvSpPr>
        <p:spPr>
          <a:xfrm>
            <a:off x="6705600" y="5257800"/>
            <a:ext cx="1447800" cy="6096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8" name="Oval 7"/>
          <p:cNvSpPr/>
          <p:nvPr/>
        </p:nvSpPr>
        <p:spPr>
          <a:xfrm>
            <a:off x="6629400" y="4724400"/>
            <a:ext cx="1447800" cy="6096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chemeClr val="tx1"/>
                </a:solidFill>
              </a:rPr>
              <a:t>Ученици као </a:t>
            </a:r>
            <a:r>
              <a:rPr lang="sr-Cyrl-CS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</a:rPr>
              <a:t>насилници</a:t>
            </a:r>
            <a:endParaRPr lang="sr-Latn-C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accent1">
                    <a:lumMod val="75000"/>
                  </a:schemeClr>
                </a:solidFill>
              </a:rPr>
              <a:t>IV </a:t>
            </a:r>
            <a:r>
              <a:rPr lang="x-none" b="1" smtClean="0">
                <a:solidFill>
                  <a:schemeClr val="accent1">
                    <a:lumMod val="75000"/>
                  </a:schemeClr>
                </a:solidFill>
              </a:rPr>
              <a:t>конференција Мрежа школа без насиља</a:t>
            </a:r>
            <a:endParaRPr lang="en-US" b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609600" y="1914524"/>
          <a:ext cx="7848600" cy="4257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>
                <a:solidFill>
                  <a:schemeClr val="tx1"/>
                </a:solidFill>
              </a:rPr>
              <a:t>Ученици као </a:t>
            </a:r>
            <a:r>
              <a:rPr lang="sr-Cyrl-CS" sz="4900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</a:rPr>
              <a:t>сведоци</a:t>
            </a:r>
            <a:r>
              <a:rPr lang="sr-Cyrl-CS" dirty="0" smtClean="0">
                <a:solidFill>
                  <a:schemeClr val="tx1"/>
                </a:solidFill>
              </a:rPr>
              <a:t> насиља </a:t>
            </a:r>
            <a:endParaRPr lang="sr-Latn-C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accent1">
                    <a:lumMod val="75000"/>
                  </a:schemeClr>
                </a:solidFill>
              </a:rPr>
              <a:t>IV </a:t>
            </a:r>
            <a:r>
              <a:rPr lang="x-none" b="1" smtClean="0">
                <a:solidFill>
                  <a:schemeClr val="accent1">
                    <a:lumMod val="75000"/>
                  </a:schemeClr>
                </a:solidFill>
              </a:rPr>
              <a:t>конференција Мрежа школа без насиља</a:t>
            </a:r>
            <a:endParaRPr lang="en-US" b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609600" y="2133600"/>
          <a:ext cx="64008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19800" y="2743200"/>
            <a:ext cx="2819400" cy="83099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r-Cyrl-CS" sz="2400" b="1" dirty="0" smtClean="0"/>
              <a:t>22% основне школе</a:t>
            </a:r>
          </a:p>
          <a:p>
            <a:r>
              <a:rPr lang="sr-Cyrl-CS" sz="2400" b="1" dirty="0" smtClean="0"/>
              <a:t>30% средње школе</a:t>
            </a:r>
            <a:endParaRPr lang="sr-Latn-C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>
                <a:solidFill>
                  <a:schemeClr val="tx1"/>
                </a:solidFill>
              </a:rPr>
              <a:t/>
            </a:r>
            <a:br>
              <a:rPr lang="sr-Cyrl-CS" dirty="0" smtClean="0">
                <a:solidFill>
                  <a:schemeClr val="tx1"/>
                </a:solidFill>
              </a:rPr>
            </a:br>
            <a:r>
              <a:rPr lang="sr-Cyrl-CS" b="1" dirty="0" smtClean="0">
                <a:solidFill>
                  <a:schemeClr val="tx1"/>
                </a:solidFill>
              </a:rPr>
              <a:t>Узорак НАСТАВНИКА</a:t>
            </a:r>
            <a:r>
              <a:rPr lang="sr-Cyrl-CS" dirty="0" smtClean="0">
                <a:solidFill>
                  <a:schemeClr val="tx1"/>
                </a:solidFill>
              </a:rPr>
              <a:t/>
            </a:r>
            <a:br>
              <a:rPr lang="sr-Cyrl-CS" dirty="0" smtClean="0">
                <a:solidFill>
                  <a:schemeClr val="tx1"/>
                </a:solidFill>
              </a:rPr>
            </a:br>
            <a:endParaRPr lang="sr-Latn-C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sr-Cyrl-CS" dirty="0" smtClean="0"/>
              <a:t>Укупан број наставника и наставница у узорку: </a:t>
            </a:r>
            <a:r>
              <a:rPr lang="sr-Cyrl-CS" b="1" dirty="0" smtClean="0">
                <a:solidFill>
                  <a:srgbClr val="002060"/>
                </a:solidFill>
              </a:rPr>
              <a:t>1349 </a:t>
            </a:r>
            <a:r>
              <a:rPr lang="sr-Cyrl-CS" dirty="0" smtClean="0"/>
              <a:t>(</a:t>
            </a:r>
            <a:r>
              <a:rPr lang="sr-Cyrl-CS" b="1" dirty="0" smtClean="0">
                <a:solidFill>
                  <a:srgbClr val="002060"/>
                </a:solidFill>
              </a:rPr>
              <a:t>73% наставница</a:t>
            </a:r>
            <a:r>
              <a:rPr lang="sr-Cyrl-CS" dirty="0" smtClean="0"/>
              <a:t> и </a:t>
            </a:r>
            <a:r>
              <a:rPr lang="sr-Cyrl-CS" b="1" dirty="0" smtClean="0">
                <a:solidFill>
                  <a:srgbClr val="002060"/>
                </a:solidFill>
              </a:rPr>
              <a:t>27% наставника</a:t>
            </a:r>
            <a:r>
              <a:rPr lang="sr-Cyrl-CS" dirty="0" smtClean="0">
                <a:solidFill>
                  <a:srgbClr val="002060"/>
                </a:solidFill>
              </a:rPr>
              <a:t>)</a:t>
            </a:r>
          </a:p>
          <a:p>
            <a:r>
              <a:rPr lang="sr-Cyrl-CS" dirty="0" smtClean="0"/>
              <a:t>Основне школе: </a:t>
            </a:r>
            <a:r>
              <a:rPr lang="sr-Cyrl-CS" b="1" dirty="0" smtClean="0">
                <a:solidFill>
                  <a:srgbClr val="002060"/>
                </a:solidFill>
              </a:rPr>
              <a:t>725</a:t>
            </a:r>
          </a:p>
          <a:p>
            <a:r>
              <a:rPr lang="sr-Cyrl-CS" dirty="0" smtClean="0"/>
              <a:t>Средње школе: </a:t>
            </a:r>
            <a:r>
              <a:rPr lang="sr-Cyrl-CS" b="1" dirty="0" smtClean="0">
                <a:solidFill>
                  <a:srgbClr val="002060"/>
                </a:solidFill>
              </a:rPr>
              <a:t>624</a:t>
            </a:r>
            <a:endParaRPr lang="sr-Latn-CS" b="1" dirty="0" smtClean="0">
              <a:solidFill>
                <a:srgbClr val="00206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accent1">
                    <a:lumMod val="75000"/>
                  </a:schemeClr>
                </a:solidFill>
              </a:rPr>
              <a:t>IV </a:t>
            </a:r>
            <a:r>
              <a:rPr lang="x-none" b="1" smtClean="0">
                <a:solidFill>
                  <a:schemeClr val="accent1">
                    <a:lumMod val="75000"/>
                  </a:schemeClr>
                </a:solidFill>
              </a:rPr>
              <a:t>конференција Мрежа школа без насиља</a:t>
            </a:r>
            <a:endParaRPr lang="en-US" b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762000" y="1981200"/>
          <a:ext cx="7315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CS" sz="3600" b="1" dirty="0" smtClean="0">
                <a:solidFill>
                  <a:schemeClr val="tx1"/>
                </a:solidFill>
              </a:rPr>
              <a:t/>
            </a:r>
            <a:br>
              <a:rPr lang="sr-Cyrl-CS" sz="3600" b="1" dirty="0" smtClean="0">
                <a:solidFill>
                  <a:schemeClr val="tx1"/>
                </a:solidFill>
              </a:rPr>
            </a:br>
            <a:r>
              <a:rPr lang="sr-Cyrl-CS" sz="3600" dirty="0" smtClean="0">
                <a:solidFill>
                  <a:schemeClr val="tx1"/>
                </a:solidFill>
              </a:rPr>
              <a:t>И</a:t>
            </a:r>
            <a:r>
              <a:rPr lang="sr-Cyrl-CS" sz="3600" b="1" dirty="0" smtClean="0">
                <a:solidFill>
                  <a:schemeClr val="tx1"/>
                </a:solidFill>
              </a:rPr>
              <a:t>нформисаност о дигиталном насиљу</a:t>
            </a:r>
            <a:br>
              <a:rPr lang="sr-Cyrl-CS" sz="3600" b="1" dirty="0" smtClean="0">
                <a:solidFill>
                  <a:schemeClr val="tx1"/>
                </a:solidFill>
              </a:rPr>
            </a:br>
            <a:endParaRPr lang="sr-Latn-CS" sz="3600" b="1" dirty="0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accent1">
                    <a:lumMod val="75000"/>
                  </a:schemeClr>
                </a:solidFill>
              </a:rPr>
              <a:t>IV </a:t>
            </a:r>
            <a:r>
              <a:rPr lang="x-none" b="1" smtClean="0">
                <a:solidFill>
                  <a:schemeClr val="accent1">
                    <a:lumMod val="75000"/>
                  </a:schemeClr>
                </a:solidFill>
              </a:rPr>
              <a:t>конференција Мрежа школа без насиља</a:t>
            </a:r>
            <a:endParaRPr lang="en-US" b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accent1">
                    <a:lumMod val="75000"/>
                  </a:schemeClr>
                </a:solidFill>
              </a:rPr>
              <a:t>IV </a:t>
            </a:r>
            <a:r>
              <a:rPr lang="x-none" b="1" smtClean="0">
                <a:solidFill>
                  <a:schemeClr val="accent1">
                    <a:lumMod val="75000"/>
                  </a:schemeClr>
                </a:solidFill>
              </a:rPr>
              <a:t>конференција Мрежа школа без насиља</a:t>
            </a:r>
            <a:endParaRPr lang="en-US" b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5" name="Picture 2" descr="http://4.bp.blogspot.com/-qa7LpDuT7l8/TfclarFbJFI/AAAAAAAAAU4/B4GnLW67PHw/s1600/facebook-emoticons-new.jpg"/>
          <p:cNvPicPr>
            <a:picLocks noChangeAspect="1" noChangeArrowheads="1"/>
          </p:cNvPicPr>
          <p:nvPr/>
        </p:nvPicPr>
        <p:blipFill>
          <a:blip r:embed="rId2" cstate="print">
            <a:lum bright="-10000" contrast="40000"/>
          </a:blip>
          <a:srcRect l="47762" t="1571" r="1492" b="7305"/>
          <a:stretch>
            <a:fillRect/>
          </a:stretch>
        </p:blipFill>
        <p:spPr bwMode="auto">
          <a:xfrm>
            <a:off x="2133600" y="1219200"/>
            <a:ext cx="2743200" cy="472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1676400" y="304800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28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  дигитални језик </a:t>
            </a:r>
            <a:endParaRPr lang="sr-Latn-CS" sz="2800" dirty="0"/>
          </a:p>
        </p:txBody>
      </p:sp>
      <p:sp>
        <p:nvSpPr>
          <p:cNvPr id="7" name="Rectangle 6"/>
          <p:cNvSpPr/>
          <p:nvPr/>
        </p:nvSpPr>
        <p:spPr>
          <a:xfrm>
            <a:off x="4876800" y="3352800"/>
            <a:ext cx="4267200" cy="1384995"/>
          </a:xfrm>
          <a:prstGeom prst="rect">
            <a:avLst/>
          </a:prstGeom>
          <a:ln w="381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sr-Latn-CS" sz="3200" b="1" dirty="0" smtClean="0">
                <a:ln w="38100">
                  <a:noFill/>
                </a:ln>
                <a:solidFill>
                  <a:sysClr val="windowText" lastClr="000000"/>
                </a:solidFill>
              </a:rPr>
              <a:t>vs</a:t>
            </a:r>
            <a:r>
              <a:rPr lang="sr-Cyrl-CS" sz="3200" b="1" dirty="0" smtClean="0">
                <a:ln w="38100">
                  <a:noFill/>
                </a:ln>
                <a:solidFill>
                  <a:sysClr val="windowText" lastClr="000000"/>
                </a:solidFill>
              </a:rPr>
              <a:t>.</a:t>
            </a:r>
            <a:r>
              <a:rPr lang="sr-Cyrl-CS" sz="3200" dirty="0" smtClean="0"/>
              <a:t> </a:t>
            </a:r>
          </a:p>
          <a:p>
            <a:r>
              <a:rPr lang="sr-Cyrl-CS" sz="3200" b="1" dirty="0" smtClean="0"/>
              <a:t>  </a:t>
            </a:r>
            <a:r>
              <a:rPr lang="sr-Cyrl-CS" sz="3200" b="1" dirty="0" smtClean="0">
                <a:ln>
                  <a:solidFill>
                    <a:schemeClr val="tx1"/>
                  </a:solidFill>
                </a:ln>
              </a:rPr>
              <a:t>дигитални имигранти</a:t>
            </a:r>
          </a:p>
          <a:p>
            <a:pPr algn="ctr"/>
            <a:endParaRPr lang="sr-Cyrl-CS" sz="2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4400" y="3257490"/>
            <a:ext cx="6822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sz="2400" b="1" dirty="0" smtClean="0">
                <a:ln>
                  <a:solidFill>
                    <a:schemeClr val="tx1"/>
                  </a:solidFill>
                </a:ln>
              </a:rPr>
              <a:t>љут</a:t>
            </a:r>
            <a:endParaRPr lang="sr-Latn-CS" sz="24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5323" y="1295400"/>
            <a:ext cx="9934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sz="2400" b="1" dirty="0" smtClean="0">
                <a:ln>
                  <a:solidFill>
                    <a:schemeClr val="tx1"/>
                  </a:solidFill>
                </a:ln>
              </a:rPr>
              <a:t>тужан</a:t>
            </a:r>
            <a:endParaRPr lang="sr-Latn-CS" sz="24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3803" y="3562290"/>
            <a:ext cx="1663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sz="2400" b="1" dirty="0" smtClean="0">
                <a:ln>
                  <a:solidFill>
                    <a:schemeClr val="tx1"/>
                  </a:solidFill>
                </a:ln>
              </a:rPr>
              <a:t>узнемирен</a:t>
            </a:r>
            <a:endParaRPr lang="sr-Latn-CS" sz="24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2133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b="1" dirty="0" smtClean="0">
                <a:ln>
                  <a:solidFill>
                    <a:schemeClr val="tx1"/>
                  </a:solidFill>
                </a:ln>
              </a:rPr>
              <a:t>повређен</a:t>
            </a:r>
            <a:endParaRPr lang="sr-Latn-CS" sz="24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29200" y="2743200"/>
            <a:ext cx="42290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sz="3200" b="1" dirty="0" smtClean="0">
                <a:ln w="3175"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дигитални урођеници</a:t>
            </a:r>
            <a:r>
              <a:rPr lang="sr-Cyrl-CS" sz="3200" dirty="0" smtClean="0"/>
              <a:t> </a:t>
            </a:r>
          </a:p>
          <a:p>
            <a:endParaRPr lang="sr-Latn-C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4" grpId="0"/>
      <p:bldP spid="15" grpId="0"/>
      <p:bldP spid="16" grpId="0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685800" y="990599"/>
          <a:ext cx="7848600" cy="5029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CS" sz="3600" b="1" dirty="0" smtClean="0">
                <a:solidFill>
                  <a:schemeClr val="tx1"/>
                </a:solidFill>
              </a:rPr>
              <a:t>Коришћење рачунара и интернета</a:t>
            </a:r>
            <a:endParaRPr lang="sr-Latn-CS" sz="3600" dirty="0">
              <a:solidFill>
                <a:schemeClr val="tx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accent1">
                    <a:lumMod val="75000"/>
                  </a:schemeClr>
                </a:solidFill>
              </a:rPr>
              <a:t>IV </a:t>
            </a:r>
            <a:r>
              <a:rPr lang="x-none" b="1" smtClean="0">
                <a:solidFill>
                  <a:schemeClr val="accent1">
                    <a:lumMod val="75000"/>
                  </a:schemeClr>
                </a:solidFill>
              </a:rPr>
              <a:t>конференција Мрежа школа без насиља</a:t>
            </a:r>
            <a:endParaRPr lang="en-US" b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762000" y="1524000"/>
          <a:ext cx="7848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CS" sz="3600" b="1" dirty="0" smtClean="0">
                <a:latin typeface="+mj-lt"/>
                <a:ea typeface="+mj-ea"/>
                <a:cs typeface="+mj-cs"/>
              </a:rPr>
              <a:t>О</a:t>
            </a:r>
            <a:r>
              <a:rPr kumimoji="0" lang="sr-Cyrl-C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блици насиља у основним школама –</a:t>
            </a:r>
            <a:r>
              <a:rPr kumimoji="0" lang="sr-Cyrl-CS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процене наставника</a:t>
            </a:r>
            <a:endParaRPr kumimoji="0" lang="sr-Latn-C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accent1">
                    <a:lumMod val="75000"/>
                  </a:schemeClr>
                </a:solidFill>
              </a:rPr>
              <a:t>IV </a:t>
            </a:r>
            <a:r>
              <a:rPr lang="x-none" b="1" smtClean="0">
                <a:solidFill>
                  <a:schemeClr val="accent1">
                    <a:lumMod val="75000"/>
                  </a:schemeClr>
                </a:solidFill>
              </a:rPr>
              <a:t>конференција Мрежа школа без насиља</a:t>
            </a:r>
            <a:endParaRPr lang="en-US" b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6" name="Oval 5"/>
          <p:cNvSpPr/>
          <p:nvPr/>
        </p:nvSpPr>
        <p:spPr>
          <a:xfrm flipV="1">
            <a:off x="990600" y="5257800"/>
            <a:ext cx="2743200" cy="1143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defRPr/>
            </a:pPr>
            <a:r>
              <a:rPr lang="sr-Cyrl-CS" sz="3600" b="1" dirty="0" smtClean="0">
                <a:solidFill>
                  <a:schemeClr val="tx1"/>
                </a:solidFill>
              </a:rPr>
              <a:t>Облици насиља у средњим школама – процене наставника</a:t>
            </a:r>
            <a:endParaRPr lang="sr-Latn-CS" sz="36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457200" y="1676400"/>
          <a:ext cx="8153400" cy="4629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accent1">
                    <a:lumMod val="75000"/>
                  </a:schemeClr>
                </a:solidFill>
              </a:rPr>
              <a:t>IV </a:t>
            </a:r>
            <a:r>
              <a:rPr lang="x-none" b="1" smtClean="0">
                <a:solidFill>
                  <a:schemeClr val="accent1">
                    <a:lumMod val="75000"/>
                  </a:schemeClr>
                </a:solidFill>
              </a:rPr>
              <a:t>конференција Мрежа школа без насиља</a:t>
            </a:r>
            <a:endParaRPr lang="en-US" b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609600" y="1747837"/>
          <a:ext cx="7924800" cy="4576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CS" sz="3600" b="1" dirty="0" smtClean="0">
                <a:solidFill>
                  <a:schemeClr val="tx1"/>
                </a:solidFill>
              </a:rPr>
              <a:t>Обраћање ученика наставницима за </a:t>
            </a:r>
            <a:r>
              <a:rPr lang="sr-Cyrl-CS" sz="3600" dirty="0" smtClean="0">
                <a:solidFill>
                  <a:schemeClr val="tx1"/>
                </a:solidFill>
              </a:rPr>
              <a:t>помоћ – процене наставника</a:t>
            </a:r>
            <a:endParaRPr lang="sr-Latn-CS" sz="3600" b="1" dirty="0">
              <a:solidFill>
                <a:schemeClr val="tx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accent1">
                    <a:lumMod val="75000"/>
                  </a:schemeClr>
                </a:solidFill>
              </a:rPr>
              <a:t>IV </a:t>
            </a:r>
            <a:r>
              <a:rPr lang="x-none" b="1" smtClean="0">
                <a:solidFill>
                  <a:schemeClr val="accent1">
                    <a:lumMod val="75000"/>
                  </a:schemeClr>
                </a:solidFill>
              </a:rPr>
              <a:t>конференција Мрежа школа без насиља</a:t>
            </a:r>
            <a:endParaRPr lang="en-US" b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838200" y="1905000"/>
          <a:ext cx="7467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CS" sz="3600" b="1" dirty="0" smtClean="0">
                <a:solidFill>
                  <a:schemeClr val="tx1"/>
                </a:solidFill>
              </a:rPr>
              <a:t>Да ли школа информише ученике о дигиталном насиљу?</a:t>
            </a:r>
            <a:endParaRPr lang="sr-Latn-CS" sz="3600" b="1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accent1">
                    <a:lumMod val="75000"/>
                  </a:schemeClr>
                </a:solidFill>
              </a:rPr>
              <a:t>IV </a:t>
            </a:r>
            <a:r>
              <a:rPr lang="x-none" b="1" smtClean="0">
                <a:solidFill>
                  <a:schemeClr val="accent1">
                    <a:lumMod val="75000"/>
                  </a:schemeClr>
                </a:solidFill>
              </a:rPr>
              <a:t>конференција Мрежа школа без насиља</a:t>
            </a:r>
            <a:endParaRPr lang="en-US" b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7391400" y="4800600"/>
            <a:ext cx="990600" cy="8382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838200" y="2057400"/>
          <a:ext cx="7239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274638"/>
            <a:ext cx="7620000" cy="1143000"/>
          </a:xfrm>
        </p:spPr>
        <p:txBody>
          <a:bodyPr>
            <a:noAutofit/>
          </a:bodyPr>
          <a:lstStyle/>
          <a:p>
            <a:r>
              <a:rPr lang="sr-Cyrl-CS" sz="3600" b="1" dirty="0" smtClean="0">
                <a:solidFill>
                  <a:schemeClr val="tx1"/>
                </a:solidFill>
              </a:rPr>
              <a:t>Да ли школа подучава ученике како да се заштите?</a:t>
            </a:r>
            <a:endParaRPr lang="sr-Latn-CS" sz="3600" dirty="0">
              <a:solidFill>
                <a:schemeClr val="tx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accent1">
                    <a:lumMod val="75000"/>
                  </a:schemeClr>
                </a:solidFill>
              </a:rPr>
              <a:t>IV </a:t>
            </a:r>
            <a:r>
              <a:rPr lang="x-none" b="1" smtClean="0">
                <a:solidFill>
                  <a:schemeClr val="accent1">
                    <a:lumMod val="75000"/>
                  </a:schemeClr>
                </a:solidFill>
              </a:rPr>
              <a:t>конференција Мрежа школа без насиља</a:t>
            </a:r>
            <a:endParaRPr lang="en-US" b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7086600" y="4876800"/>
            <a:ext cx="990600" cy="8382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CS" sz="3600" b="1" dirty="0" smtClean="0">
                <a:solidFill>
                  <a:schemeClr val="tx1"/>
                </a:solidFill>
              </a:rPr>
              <a:t/>
            </a:r>
            <a:br>
              <a:rPr lang="sr-Cyrl-CS" sz="3600" b="1" dirty="0" smtClean="0">
                <a:solidFill>
                  <a:schemeClr val="tx1"/>
                </a:solidFill>
              </a:rPr>
            </a:br>
            <a:r>
              <a:rPr lang="sr-Cyrl-CS" sz="3600" b="1" dirty="0" smtClean="0">
                <a:solidFill>
                  <a:schemeClr val="tx1"/>
                </a:solidFill>
              </a:rPr>
              <a:t>Вештине коришћења рачунара и интернета </a:t>
            </a:r>
            <a:br>
              <a:rPr lang="sr-Cyrl-CS" sz="3600" b="1" dirty="0" smtClean="0">
                <a:solidFill>
                  <a:schemeClr val="tx1"/>
                </a:solidFill>
              </a:rPr>
            </a:br>
            <a:endParaRPr lang="sr-Latn-CS" sz="36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381000" y="1981200"/>
          <a:ext cx="8153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accent1">
                    <a:lumMod val="75000"/>
                  </a:schemeClr>
                </a:solidFill>
              </a:rPr>
              <a:t>IV </a:t>
            </a:r>
            <a:r>
              <a:rPr lang="x-none" b="1" smtClean="0">
                <a:solidFill>
                  <a:schemeClr val="accent1">
                    <a:lumMod val="75000"/>
                  </a:schemeClr>
                </a:solidFill>
              </a:rPr>
              <a:t>конференција Мрежа школа без насиља</a:t>
            </a:r>
            <a:endParaRPr lang="en-US" b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CS" sz="3600" dirty="0" smtClean="0">
                <a:solidFill>
                  <a:schemeClr val="tx1"/>
                </a:solidFill>
              </a:rPr>
              <a:t/>
            </a:r>
            <a:br>
              <a:rPr lang="sr-Cyrl-CS" sz="3600" dirty="0" smtClean="0">
                <a:solidFill>
                  <a:schemeClr val="tx1"/>
                </a:solidFill>
              </a:rPr>
            </a:br>
            <a:r>
              <a:rPr lang="sr-Cyrl-CS" sz="3600" dirty="0" smtClean="0">
                <a:solidFill>
                  <a:schemeClr val="tx1"/>
                </a:solidFill>
              </a:rPr>
              <a:t>И</a:t>
            </a:r>
            <a:r>
              <a:rPr lang="sr-Cyrl-CS" sz="3600" b="1" dirty="0" smtClean="0">
                <a:solidFill>
                  <a:schemeClr val="tx1"/>
                </a:solidFill>
              </a:rPr>
              <a:t>нформисаност родитеља о дигиталном насиљу</a:t>
            </a:r>
            <a:br>
              <a:rPr lang="sr-Cyrl-CS" sz="3600" b="1" dirty="0" smtClean="0">
                <a:solidFill>
                  <a:schemeClr val="tx1"/>
                </a:solidFill>
              </a:rPr>
            </a:br>
            <a:endParaRPr lang="sr-Latn-CS" sz="36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838200" y="2057400"/>
          <a:ext cx="6857999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0" y="1677650"/>
            <a:ext cx="2743200" cy="144655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r-Cyrl-CS" sz="2200" b="1" dirty="0" smtClean="0"/>
              <a:t>Ипак, 71% родитеља жели </a:t>
            </a:r>
            <a:r>
              <a:rPr lang="sr-Cyrl-CS" sz="2200" b="1" dirty="0" smtClean="0">
                <a:ln>
                  <a:solidFill>
                    <a:srgbClr val="C00000"/>
                  </a:solidFill>
                </a:ln>
              </a:rPr>
              <a:t>ВИШЕ</a:t>
            </a:r>
            <a:r>
              <a:rPr lang="sr-Cyrl-CS" sz="2200" b="1" dirty="0" smtClean="0"/>
              <a:t> да се информише  о д.н. преко ШКОЛЕ!!!</a:t>
            </a:r>
            <a:endParaRPr lang="sr-Latn-CS" sz="2200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accent1">
                    <a:lumMod val="75000"/>
                  </a:schemeClr>
                </a:solidFill>
              </a:rPr>
              <a:t>IV </a:t>
            </a:r>
            <a:r>
              <a:rPr lang="x-none" b="1" smtClean="0">
                <a:solidFill>
                  <a:schemeClr val="accent1">
                    <a:lumMod val="75000"/>
                  </a:schemeClr>
                </a:solidFill>
              </a:rPr>
              <a:t>конференција Мрежа школа без насиља</a:t>
            </a:r>
            <a:endParaRPr lang="en-US" b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CS" sz="3600" b="1" dirty="0" smtClean="0">
                <a:solidFill>
                  <a:schemeClr val="tx1"/>
                </a:solidFill>
              </a:rPr>
              <a:t>Улога школе у превенцији и решавању проблема</a:t>
            </a:r>
            <a:endParaRPr lang="sr-Latn-C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sz="2800" b="1" dirty="0" smtClean="0">
                <a:solidFill>
                  <a:srgbClr val="C00000"/>
                </a:solidFill>
              </a:rPr>
              <a:t>92%</a:t>
            </a:r>
            <a:r>
              <a:rPr lang="sr-Cyrl-CS" sz="2800" dirty="0" smtClean="0"/>
              <a:t> родитеља сматра да би школа требало да </a:t>
            </a:r>
            <a:r>
              <a:rPr lang="sr-Cyrl-CS" sz="2800" b="1" dirty="0" smtClean="0"/>
              <a:t>упозна родитеље </a:t>
            </a:r>
            <a:r>
              <a:rPr lang="sr-Cyrl-CS" sz="2800" dirty="0" smtClean="0"/>
              <a:t>са степеном присуства дигиталног насиља и мерама заштите</a:t>
            </a:r>
          </a:p>
          <a:p>
            <a:r>
              <a:rPr lang="sr-Latn-CS" sz="2800" b="1" dirty="0" smtClean="0">
                <a:solidFill>
                  <a:srgbClr val="C00000"/>
                </a:solidFill>
              </a:rPr>
              <a:t>85%</a:t>
            </a:r>
            <a:r>
              <a:rPr lang="sr-Latn-CS" sz="2800" dirty="0" smtClean="0"/>
              <a:t> </a:t>
            </a:r>
            <a:r>
              <a:rPr lang="sr-Cyrl-CS" sz="2800" dirty="0" smtClean="0"/>
              <a:t>родитеља сматра да би школа требало да уведе </a:t>
            </a:r>
            <a:r>
              <a:rPr lang="sr-Cyrl-CS" sz="2800" b="1" dirty="0" smtClean="0"/>
              <a:t>јаснија правила коришћења интернета и мобилног телефона</a:t>
            </a:r>
            <a:r>
              <a:rPr lang="sr-Latn-CS" sz="2800" b="1" dirty="0" smtClean="0"/>
              <a:t> </a:t>
            </a:r>
            <a:r>
              <a:rPr lang="sr-Cyrl-CS" sz="2800" b="1" dirty="0" smtClean="0"/>
              <a:t>у школској средини</a:t>
            </a:r>
          </a:p>
          <a:p>
            <a:r>
              <a:rPr lang="sr-Cyrl-CS" sz="2800" b="1" dirty="0" smtClean="0">
                <a:solidFill>
                  <a:srgbClr val="C00000"/>
                </a:solidFill>
              </a:rPr>
              <a:t>66% </a:t>
            </a:r>
            <a:r>
              <a:rPr lang="sr-Cyrl-CS" sz="2800" dirty="0" smtClean="0"/>
              <a:t>родитеља сматра да школа морала да </a:t>
            </a:r>
            <a:r>
              <a:rPr lang="sr-Cyrl-CS" sz="2800" b="1" dirty="0" smtClean="0"/>
              <a:t>пружи подршку ученицима који су угрожени дигиталним насиљем</a:t>
            </a:r>
            <a:r>
              <a:rPr lang="sr-Cyrl-CS" sz="2800" dirty="0" smtClean="0"/>
              <a:t>, чак и када </a:t>
            </a:r>
            <a:r>
              <a:rPr lang="sr-Cyrl-CS" sz="2800" smtClean="0"/>
              <a:t>се оно деси ван школе</a:t>
            </a:r>
            <a:endParaRPr lang="sr-Cyrl-CS" sz="2800" dirty="0" smtClean="0"/>
          </a:p>
          <a:p>
            <a:endParaRPr lang="sr-Latn-C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accent1">
                    <a:lumMod val="75000"/>
                  </a:schemeClr>
                </a:solidFill>
              </a:rPr>
              <a:t>IV </a:t>
            </a:r>
            <a:r>
              <a:rPr lang="x-none" b="1" smtClean="0">
                <a:solidFill>
                  <a:schemeClr val="accent1">
                    <a:lumMod val="75000"/>
                  </a:schemeClr>
                </a:solidFill>
              </a:rPr>
              <a:t>конференција Мрежа школа без насиља</a:t>
            </a:r>
            <a:endParaRPr lang="en-US" b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Cyrl-CS" dirty="0" smtClean="0"/>
          </a:p>
          <a:p>
            <a:pPr>
              <a:buNone/>
            </a:pPr>
            <a:endParaRPr lang="sr-Cyrl-CS" dirty="0" smtClean="0"/>
          </a:p>
          <a:p>
            <a:pPr algn="ctr">
              <a:buNone/>
            </a:pPr>
            <a:r>
              <a:rPr lang="sr-Cyrl-CS" sz="6600" b="1" dirty="0" smtClean="0"/>
              <a:t>ХВАЛА!</a:t>
            </a:r>
            <a:endParaRPr lang="sr-Latn-CS" sz="66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accent1">
                    <a:lumMod val="75000"/>
                  </a:schemeClr>
                </a:solidFill>
              </a:rPr>
              <a:t>IV </a:t>
            </a:r>
            <a:r>
              <a:rPr lang="x-none" b="1" smtClean="0">
                <a:solidFill>
                  <a:schemeClr val="accent1">
                    <a:lumMod val="75000"/>
                  </a:schemeClr>
                </a:solidFill>
              </a:rPr>
              <a:t>конференција Мрежа школа без насиља</a:t>
            </a:r>
            <a:endParaRPr lang="en-US" b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b="1" dirty="0" smtClean="0">
                <a:solidFill>
                  <a:schemeClr val="tx1"/>
                </a:solidFill>
              </a:rPr>
              <a:t>Шта</a:t>
            </a:r>
            <a:r>
              <a:rPr lang="sr-Latn-CS" b="1" dirty="0" smtClean="0">
                <a:solidFill>
                  <a:schemeClr val="tx1"/>
                </a:solidFill>
              </a:rPr>
              <a:t> </a:t>
            </a:r>
            <a:r>
              <a:rPr lang="sr-Cyrl-CS" b="1" dirty="0" smtClean="0">
                <a:solidFill>
                  <a:schemeClr val="tx1"/>
                </a:solidFill>
              </a:rPr>
              <a:t>је дигитално насиље?</a:t>
            </a:r>
            <a:endParaRPr lang="sr-Latn-C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  <a:ln w="76200">
            <a:noFill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sr-Cyrl-CS" sz="2800" dirty="0" smtClean="0"/>
              <a:t>Под </a:t>
            </a:r>
            <a:r>
              <a:rPr lang="sr-Cyrl-CS" b="1" dirty="0" smtClean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дигиталним</a:t>
            </a:r>
            <a:r>
              <a:rPr lang="sr-Latn-CS" b="1" dirty="0" smtClean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 </a:t>
            </a:r>
            <a:r>
              <a:rPr lang="sr-Cyrl-CS" b="1" dirty="0" smtClean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насиљем</a:t>
            </a:r>
            <a:r>
              <a:rPr lang="x-none" sz="2800" smtClean="0"/>
              <a:t> </a:t>
            </a:r>
            <a:r>
              <a:rPr lang="sr-Cyrl-CS" sz="2800" dirty="0" smtClean="0"/>
              <a:t>подразумевамо све оне случајеве када неко користи </a:t>
            </a:r>
            <a:r>
              <a:rPr lang="sr-Cyrl-CS" sz="2800" b="1" dirty="0" smtClean="0"/>
              <a:t>електронске</a:t>
            </a:r>
            <a:r>
              <a:rPr lang="sr-Cyrl-CS" sz="2800" b="1" dirty="0" smtClean="0">
                <a:solidFill>
                  <a:srgbClr val="C00000"/>
                </a:solidFill>
              </a:rPr>
              <a:t> </a:t>
            </a:r>
            <a:r>
              <a:rPr lang="sr-Cyrl-CS" sz="2800" b="1" dirty="0" smtClean="0"/>
              <a:t>уређаје</a:t>
            </a:r>
            <a:r>
              <a:rPr lang="sr-Latn-CS" sz="2800" b="1" dirty="0" smtClean="0">
                <a:solidFill>
                  <a:srgbClr val="C00000"/>
                </a:solidFill>
              </a:rPr>
              <a:t> </a:t>
            </a:r>
            <a:r>
              <a:rPr lang="sr-Latn-CS" sz="2800" dirty="0" smtClean="0"/>
              <a:t>(</a:t>
            </a:r>
            <a:r>
              <a:rPr lang="sr-Cyrl-CS" sz="2800" dirty="0" smtClean="0"/>
              <a:t>мобилни</a:t>
            </a:r>
            <a:r>
              <a:rPr lang="sr-Latn-CS" sz="2800" dirty="0" smtClean="0"/>
              <a:t> </a:t>
            </a:r>
            <a:r>
              <a:rPr lang="sr-Cyrl-CS" sz="2800" dirty="0" smtClean="0"/>
              <a:t>телефон</a:t>
            </a:r>
            <a:r>
              <a:rPr lang="sr-Latn-CS" sz="2800" dirty="0" smtClean="0"/>
              <a:t>, </a:t>
            </a:r>
            <a:r>
              <a:rPr lang="sr-Cyrl-CS" sz="2800" dirty="0" smtClean="0"/>
              <a:t>камеру</a:t>
            </a:r>
            <a:r>
              <a:rPr lang="sr-Latn-CS" sz="2800" dirty="0" smtClean="0"/>
              <a:t>, </a:t>
            </a:r>
            <a:r>
              <a:rPr lang="sr-Cyrl-CS" sz="2800" dirty="0" smtClean="0"/>
              <a:t>рачунар</a:t>
            </a:r>
            <a:r>
              <a:rPr lang="sr-Latn-CS" sz="2800" dirty="0" smtClean="0"/>
              <a:t> </a:t>
            </a:r>
            <a:r>
              <a:rPr lang="sr-Cyrl-CS" sz="2800" dirty="0" smtClean="0"/>
              <a:t>и</a:t>
            </a:r>
            <a:r>
              <a:rPr lang="sr-Latn-CS" sz="2800" dirty="0" smtClean="0"/>
              <a:t> </a:t>
            </a:r>
            <a:r>
              <a:rPr lang="sr-Cyrl-CS" sz="2800" dirty="0" smtClean="0"/>
              <a:t>сл.</a:t>
            </a:r>
            <a:r>
              <a:rPr lang="sr-Latn-CS" sz="2800" dirty="0" smtClean="0"/>
              <a:t>)</a:t>
            </a:r>
            <a:r>
              <a:rPr lang="sr-Cyrl-CS" sz="2800" dirty="0" smtClean="0"/>
              <a:t> да би некога </a:t>
            </a:r>
            <a:r>
              <a:rPr lang="sr-Cyrl-CS" sz="2800" b="1" dirty="0" smtClean="0"/>
              <a:t>намерно уплашио, увредио, понизио или га на неки други начин повредио</a:t>
            </a:r>
            <a:r>
              <a:rPr lang="sr-Cyrl-CS" sz="2800" dirty="0" smtClean="0"/>
              <a:t>.</a:t>
            </a:r>
          </a:p>
          <a:p>
            <a:pPr>
              <a:spcBef>
                <a:spcPts val="0"/>
              </a:spcBef>
              <a:buNone/>
            </a:pPr>
            <a:endParaRPr lang="sr-Cyrl-CS" sz="2000" dirty="0" smtClean="0"/>
          </a:p>
          <a:p>
            <a:pPr>
              <a:spcBef>
                <a:spcPts val="0"/>
              </a:spcBef>
              <a:buNone/>
            </a:pPr>
            <a:endParaRPr lang="sr-Cyrl-CS" sz="2800" dirty="0" smtClean="0"/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endParaRPr lang="sr-Latn-CS" sz="2800" dirty="0" smtClean="0"/>
          </a:p>
          <a:p>
            <a:pPr>
              <a:buFont typeface="Wingdings" pitchFamily="2" charset="2"/>
              <a:buChar char="§"/>
            </a:pPr>
            <a:endParaRPr lang="sr-Latn-C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accent1">
                    <a:lumMod val="75000"/>
                  </a:schemeClr>
                </a:solidFill>
              </a:rPr>
              <a:t>IV </a:t>
            </a:r>
            <a:r>
              <a:rPr lang="x-none" b="1" smtClean="0">
                <a:solidFill>
                  <a:schemeClr val="accent1">
                    <a:lumMod val="75000"/>
                  </a:schemeClr>
                </a:solidFill>
              </a:rPr>
              <a:t>конференција Мрежа школа без насиља</a:t>
            </a:r>
            <a:endParaRPr lang="en-US" b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 smtClean="0">
                <a:solidFill>
                  <a:schemeClr val="tx1"/>
                </a:solidFill>
              </a:rPr>
              <a:t>Специфичност дигиталног насиља</a:t>
            </a:r>
            <a:endParaRPr lang="sr-Latn-C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sr-Cyrl-CS" sz="28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Насилницима</a:t>
            </a:r>
            <a:r>
              <a:rPr lang="sr-Cyrl-CS" sz="2800" b="1" dirty="0" smtClean="0"/>
              <a:t> </a:t>
            </a:r>
            <a:r>
              <a:rPr lang="sr-Cyrl-CS" sz="2800" dirty="0" smtClean="0"/>
              <a:t>пружа погодности које им други облици насиља не пружају: </a:t>
            </a:r>
            <a:r>
              <a:rPr lang="sr-Cyrl-CS" sz="28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анонимност</a:t>
            </a:r>
          </a:p>
          <a:p>
            <a:pPr>
              <a:buFont typeface="Wingdings" pitchFamily="2" charset="2"/>
              <a:buChar char="§"/>
            </a:pPr>
            <a:r>
              <a:rPr lang="sr-Cyrl-CS" sz="28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Жртве</a:t>
            </a:r>
            <a:r>
              <a:rPr lang="sr-Cyrl-CS" sz="2800" b="1" dirty="0" smtClean="0"/>
              <a:t> </a:t>
            </a:r>
            <a:r>
              <a:rPr lang="sr-Cyrl-CS" sz="2800" dirty="0" smtClean="0"/>
              <a:t>могу трпети велику штету, а да при том </a:t>
            </a:r>
            <a:r>
              <a:rPr lang="sr-Cyrl-CS" sz="28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немају могућност да се заштите и/или одбране</a:t>
            </a:r>
          </a:p>
          <a:p>
            <a:pPr>
              <a:buFont typeface="Wingdings" pitchFamily="2" charset="2"/>
              <a:buChar char="§"/>
            </a:pPr>
            <a:r>
              <a:rPr lang="sr-Cyrl-CS" sz="2800" dirty="0" smtClean="0"/>
              <a:t>Информације пласиране путем дигиталних медија се јако </a:t>
            </a:r>
            <a:r>
              <a:rPr lang="sr-Cyrl-CS" sz="28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брзо шире</a:t>
            </a:r>
          </a:p>
          <a:p>
            <a:pPr>
              <a:buFont typeface="Wingdings" pitchFamily="2" charset="2"/>
              <a:buChar char="§"/>
            </a:pPr>
            <a:r>
              <a:rPr lang="sr-Cyrl-CS" sz="2800" dirty="0" smtClean="0"/>
              <a:t>Дигитално насиље је засићено </a:t>
            </a:r>
            <a:r>
              <a:rPr lang="sr-Cyrl-CS" sz="28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сексуалним</a:t>
            </a:r>
            <a:r>
              <a:rPr lang="sr-Cyrl-CS" sz="2800" b="1" dirty="0" smtClean="0">
                <a:solidFill>
                  <a:srgbClr val="C00000"/>
                </a:solidFill>
              </a:rPr>
              <a:t> </a:t>
            </a:r>
            <a:r>
              <a:rPr lang="sr-Cyrl-CS" sz="28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садржајима</a:t>
            </a:r>
            <a:r>
              <a:rPr lang="sr-Cyrl-CS" sz="2800" dirty="0" smtClean="0"/>
              <a:t>; електронски медији су погодно средство за вршење сексуалног насиља</a:t>
            </a:r>
            <a:endParaRPr lang="sr-Latn-C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accent1">
                    <a:lumMod val="75000"/>
                  </a:schemeClr>
                </a:solidFill>
              </a:rPr>
              <a:t>IV </a:t>
            </a:r>
            <a:r>
              <a:rPr lang="x-none" b="1" smtClean="0">
                <a:solidFill>
                  <a:schemeClr val="accent1">
                    <a:lumMod val="75000"/>
                  </a:schemeClr>
                </a:solidFill>
              </a:rPr>
              <a:t>конференција Мрежа школа без насиља</a:t>
            </a:r>
            <a:endParaRPr lang="en-US" b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40386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sr-Cyrl-CS" sz="4000" b="1" dirty="0" smtClean="0">
                <a:solidFill>
                  <a:schemeClr val="tx1"/>
                </a:solidFill>
              </a:rPr>
              <a:t>МЛАЂИ РАЗРЕДИ ОСНОВНЕ ШКОЛЕ</a:t>
            </a:r>
            <a:br>
              <a:rPr lang="sr-Cyrl-CS" sz="4000" b="1" dirty="0" smtClean="0">
                <a:solidFill>
                  <a:schemeClr val="tx1"/>
                </a:solidFill>
              </a:rPr>
            </a:br>
            <a:r>
              <a:rPr lang="sr-Cyrl-CS" sz="4000" b="1" dirty="0" smtClean="0">
                <a:solidFill>
                  <a:schemeClr val="tx1"/>
                </a:solidFill>
              </a:rPr>
              <a:t>(</a:t>
            </a:r>
            <a:r>
              <a:rPr lang="sr-Cyrl-CS" sz="4000" dirty="0" smtClean="0">
                <a:solidFill>
                  <a:schemeClr val="tx1"/>
                </a:solidFill>
              </a:rPr>
              <a:t>4. разред)</a:t>
            </a:r>
            <a:endParaRPr lang="sr-Latn-CS" sz="40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accent1">
                    <a:lumMod val="75000"/>
                  </a:schemeClr>
                </a:solidFill>
              </a:rPr>
              <a:t>IV </a:t>
            </a:r>
            <a:r>
              <a:rPr lang="x-none" b="1" smtClean="0">
                <a:solidFill>
                  <a:schemeClr val="accent1">
                    <a:lumMod val="75000"/>
                  </a:schemeClr>
                </a:solidFill>
              </a:rPr>
              <a:t>конференција Мрежа школа без насиља</a:t>
            </a:r>
            <a:endParaRPr lang="en-US" b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7543800" cy="1143000"/>
          </a:xfrm>
        </p:spPr>
        <p:txBody>
          <a:bodyPr>
            <a:normAutofit fontScale="90000"/>
          </a:bodyPr>
          <a:lstStyle/>
          <a:p>
            <a:r>
              <a:rPr lang="sr-Cyrl-CS" b="1" dirty="0" smtClean="0">
                <a:solidFill>
                  <a:schemeClr val="tx1"/>
                </a:solidFill>
              </a:rPr>
              <a:t>Укљученост у </a:t>
            </a:r>
            <a:r>
              <a:rPr lang="sr-Cyrl-CS" sz="4900" b="1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</a:rPr>
              <a:t>социјалне мреже</a:t>
            </a:r>
            <a:endParaRPr lang="sr-Latn-CS" b="1" dirty="0">
              <a:solidFill>
                <a:schemeClr val="tx1"/>
              </a:solidFill>
            </a:endParaRPr>
          </a:p>
        </p:txBody>
      </p:sp>
      <p:sp>
        <p:nvSpPr>
          <p:cNvPr id="1028" name="AutoShape 4" descr="data:image/jpeg;base64,/9j/4AAQSkZJRgABAQAAAQABAAD/2wCEAAkGBg4NDg0PDw0QDA0NEA0MDQ0MDBAMDA0NFBAWFBQQEhIXGycfFxkjGRISHy8gIycpLCwsFSoxQTA2NSYrLCkBCQoKDgwOGg8PGiokHCUqKjUtLCopNCktKS0pLCksKSwsKSkpLS0sLSwsKSwwKSwpLCksLCw1LCksKS0sKSkpLP/AABEIAOEA4QMBIgACEQEDEQH/xAAcAAEAAQUBAQAAAAAAAAAAAAAAAgMEBQYHAQj/xABJEAACAQIBBggICgkEAwAAAAAAAQIDBBEFBhIhMVEVU2FxkZOx0gcUIiNBUnLCE0Jic4GSocHR4hckJTIzNYOi8BaClPFDY7L/xAAaAQEAAgMBAAAAAAAAAAAAAAAAAgYBAwQF/8QAMBEAAgEBBQQJBQEBAAAAAAAAAAECAwQREzFREjNxoQUUFTJBUoGRsSEiIzTwYfH/2gAMAwEAAhEDEQA/AO4gAAAAAAAAAAAAAAAAAAAAAAAAAAAAAAAAAAAAAAAAAAAAAAAAHjeAB6eYlje5ThSWt63qjFLGUnuSW0x08p3E/wB2Eaa/9jcpdC1LpJKLeRCVSMO8zPaaGmjXvhrnjaa/pPvD4a546n1L7xnDloa+sU9TYdNDTRr3w1zx1PqX3h8Pc8dDqX3hhy0M49PU2HTQ00a74xc8bDqX3jzxm542HUvvGcOWgx6epsemhpo1zxm542HVPvHnjdzxsOqfeGHLQY9PU2TTQ00a145c8bDqn3jzx2542HVPvDCloMenqbNpoaaNZ8eueNh1T7xHhC44yHVPvDCnoMeGptGmhpo1fhG44yHVPvHnCVxxkOqfeGFPQY8NTadNDTRqjypccZDqn3jx5XuV8eD/AKf5jODPQY8NTbdI9NQhnPVpvzkFJb44xf4faZvJ2W6ddeTLylti9Ul9BGUJRzRKNSM8mZQEYyxJEDYAAAAAAAAAGY7Kd+qUG9r1KMVtlJ6kl9JfVHgjWsp1tOvGPopwdTD5Teivs0iUY7TuNdSexBy0IU4tycpPSqS/el6EvUjuj29lypJFpGeB7Kqd+xd9EeFitvalmXLqkHXLWVVlOUySgYdUupXRTd2yxuryFKOnUmoR2Yva3uSWtvkRYcMTn/Ctas161Rxop8y1vpSD2I5koKpU7qM544eq7MFws4/xaFSivW1VYLncda6C7jWUkmmpRetNPFNcjJR2ZZGJOpTf3IyfjJ47gxnwrPHXZLDMKsZJ3BF3BjHcMg7kzhmcYybuSLuTFSuWQd0yWGZxjKu5Iu6RiJXTKcrtmcIYxmHdIi7tGFldsg7xksIzjGbnXTRjKlxKhNShLRaeMXu5OYt1eFvc3OKJKl4PIOp4rM6Vm9lpXVJS2SXkzjuktpm0zmGZd+4XTp46qsG8PlRa19El0HS6MsUeNWp4c3E9mjUxIKRVABpNwAAAAABRuHqNUuJfrFb2KXbM2u52Go3T/WK3s0u2Zuod9HJbNzL0+T1yIuZByIOR6VxXtom5FOrXUIylJ4RinKT3RSxbIuRZZT8qEYeipVpQl7Oli1/aJfbFslBbclHVlbJOS5XMlcVl5T/hU3so03sS5X6X9yRtFHJKw2FXJdslFatxlowSPIbbd7LRGKgtlZGBuMkprYaze2TtZ4x1UpywlH0Rm9klu5Toc4Jo1nOa3XwNXkTa51rJQm4SvRGrTVSDizX5TKbmRqz1vnKMpnupFWvKsplOUynKZSlMkombyrKoU5VClKoU5VCSQvKsqhSlUKcqhSlUJqJm8qyqFOVQpSqFOVQkombyq6pTlULapdwW2S6cS2nlKC2YvmWBNRM3myZr1P12h/U7EdatHqRxjMy7+EvqKwwwVR63zHZrPYjwberqz9D3LDul6l0ADhO0AAAAAAo3Ow06+f6xV9ml2zNxudhpeUnhXq+zS7ZG+z7xHHbtxL0+UU3Mg5lNzIOZ61xWbyo5ltdS/hfPUe0k5lGtLXR+epdrI1V9j4G6zv8ALHivk6HYLUi+LGw2IvjxC2HjMDnFHzNX2JdhnmYfLlJypVEtbcZJdABoNWetlGVQpV7qKbTVRNan+r1+4UHeR+X/AMev3CwRqQu7y9ypulUv7r9mXEplOUyg7lbqn/Hrd0g663VP+PW7pPFp+Ze5nBqeV+zK0plOVQozrfJqPkVvW7pZ1rio9lOpFb3Qqt//ACTVSn5l7mcKp5X7MvKlZLa8OdlnVyjFbMZc2pFjV0tstLnnCcftaKMmdENiWTvIuMlmri5q5Rm9mEftZa1K0pbZN87ItkGzakkZDZBsNkWzJJI2TMF/r9L2an3HcLPYjhvg/f6/S9mp7p3Kz2IrfSO/foe7Yt17l0ADzzsAAAAAAKNzsNJys/P1PZpe8btc7DRstPCvU9mn7x0Wbeo4rf8Ary9PlFm5kHMg5lNzPauKreVHMpSljOj89S7WRlMhGWNSh89S+8hWX45cGb7M/wA0OK+TpthsRfFjYbEXx4BcAW9ejiXAwAMJXyVF/FXQUOBY+qug2HRR5oIA1/gWPqroPeBY+qugz+ghoIAwHAsfVXQePIsfVXQbBoIaCANYrZCi0/JXQadnJmXHRlUox0JrFuK1Rn9G/lOrypJmMyjaJp6icKkqctqL+pCcIzWzJfQ+faiabT1NammU2zOZ32ao3U0lgm2/86TAtlto1MSCnqiuThsScdA2QbDZFs2g2bwfP9oUvZqe6dzs9iOFeDx/tCn7NT3TutnsRWukd+/Q9qx7r3LoAHnnYAAAAAAUbnYaHl5+fn7NP3jfLnYaDnC/PT5qfvHTZd6jh6Q/Xl6fKMY5FNzIuRByPduKmSlM8oy87Q+ep/eUpSJWz87Q+ep/ea66/FLgzpsu+hxXydUsNiL4sbDYi+K6XEAEZTwAJAtZZQpr48frI84Sp+vH6yALsFpwhD1o9KPeEIetH6yALoFpwhD1o9KIyypSW2pFf7kAXpY380kyjWy7QitdWH1kannPnSnCUIY69WvVKX0ehcvRvU4QlN7MSE5qCvZoWet2qt09HXhi+nZ9iT+k12SMldrGUpSeMpNtvlMdVZa6EdiCgvA8Co3KTk/EpNkGw2RbN5FI2jwdP9oU/Yqe6d2s9iOD+Dl/tCn7FT3TvFnsRWukd++CPZse6LoAHnnWAAAAAAUbnYc/zkfnp81P3joFzsOe5zvz0uan7x02TfR/vA4ekP15enyjDORByPGyDkWAqaR65ErWXnaHz1P7yg5EraXnaPztLtNVdfilwZ1WbfQ4r5OuWGxF8WGT9iL8rZcAzE5duHGhVaeDUJYP6DKswWcf8Cr7EuwA5PLKleVaUfhGlpS9EdmPMZOFeSX72POl+BrVzVcas38qXaV4ZS5S0yoxaVyXsVinNrNs2B3Ut6+rH8CLupb/AO2P4GDeUOU8d/ymvAWiN+J/pm3dy3/2x/Ai7uXrYdCMG7/lISyhymcBaEsQzksoTX/ka5pMxt1e446zHVL7lLSrdYm2NK4w5lS5r4lhUmezq4lFyOlK41hsg2GyLZIybV4OH+0afsVPdO82exHBPBs/2jT9ip2xO92exFZ6R374I9iybsugAeedQAAAAABRudhzvOl+elzU/eOiXOw51nW/PS5qfvHVZN9H+8Dh6Q/Xl6fKMC5EHI8ciDkWAqyR7KRToXHnqKWxVaTb/wB6KVxW9C2+nkLSFTRafpTUlzp4rsFSG1CS/wAZupPZnGT8GjueTn5K5kZAw+Q7hVKVOSeKlGL+wzBVS4hmHy1S0qc1vjJfYZgs7ylimAcAylFxq1E9T0mWjZuue+bM4zlXpRcov+JGKxa+UkaQ0+fm1lqsteNWCaz8St16LpTaeXgeORFyYZBs6jUj1yIOR42RbMk0HIg2GyLYJJBsg2GyLZkkGyLYbItgkbX4Nf5jT9ip2xO+WexHAvBn/MafsVO2J32z2IrPSW/fBHrWXdl0ADzzqAAAAAAKNzsOcZ3PzsuaHvHR7nYc2zxfnXzQ946rHvo/3gcVv/Xl6fKNdlIo1quiuwlKRY1quk+T0FjSKuke6WJCpq1kVIqLWTyNqV50bweZWVSh8E35VJ4L2fR/nIb3CWKOFZAytKyuIT+I/Jkt8TtGTb6NWEZReMZJNNFbtlDCqfTJ5FlslbEpq/NZl+RnHEkmDjOsxl5YKWOo1fKOZFrWk5SoRcntklovpRvTiU3QTMptZGGk8znEvB1a+pJc1WovvKb8HFt6tTr6veOk+Ko88VW4niz8z9yGHDRexzb9G9t6tTr6veIy8G1tuqL+tU/E6X4qtw8VW4Y1TzP3GFDyr2OWVvBnQweEqq/qN9pqOcOZ9azTmvO0ltlhhKPOt3Kd+nZJ+gw2VslRnGUWsU000b6Vsq05X3trRmudnpyV113A+dmyLZk848meK3NSn8VNuPsv0GKbLRCanFSWTPIcXF3MNkWw2RbJmTbfBl/MqfsVO2J36z2I+f8AwY/zKHzdTtifQFnsRWekt++CPVsu7LoAHnnSAAAAAAUbnYc0z0fnXzQ946Xc7DmWfEsKjfJD3jrse+j/AHgcVv8A15enyjVLmp6OktJSPZzxeJScizJFbSPXInCoUGzxTM3GyJf6KmsGbJmhnTKzkqNZt0ZPyZeqanSrF7CUZrBnLXpRqR2Zf8OujNwltRO5Wl5GpFSjJSTWKaeKLpM49kPOGvZNJN1KXqt4tcx0DJOdtCul5ahJ/Flq1lfrWedJ/XLU9ulXjUyz0NiBRhcp+kmqiOc3kwR00NNAEgR00NNAEiyvorBlzKqka9nNl6FvSk3JaWDaW5b2ZSbdyMN3fVnIPCTKPjmrbg8en/s1BmXytXlcVp1Z6tJ+SntUeXl2v6TGVVgW6zww6cYPwR41R7UnIotkWw2eNnQQNt8GH8yh83U7Yn0DZ7EfP3gv/mUPm6nbE+gbPYis9Jb98EepZt2XQAPOOkAAAAAApXC1HNPCHbtaM/Q9T51/2dOqLFGtZy5IVxSnB+lanue820amHUU9DTXp4tNw1OMuRBsucoWU6FSUJrCUehreuQs2y2QkprajkVlwcXc8zxsi2GyDZMySVXArU73AtGyLZhpMmjNUMqx3l7SvoPWng961GqthVWtjZrdJM3KbN+tM4K1PDQqvDdpf4vsMpSz2uFtePOk/wOXq+qL4xNZXqr0nLKwwl4L4OmNpkvFnU1n7V3L6n5g8/qu5fU/Mct4bqnjy5V/xmvs6npzNnWp6nUJZ/wBbcvqfmPP9f1ty+ou8cteXKv8AjISy1V3mezqenNmesy1OmXOfVZr95rm0YfczVcsZddXHTlituGLwb3vHaatUylUl8YtZ1W9rbN9Kxwpu9IhKtKWZfXV9F7CwqVMSDZ42dijcag2RbDZWs7OpXqQp04OdSbwjFenle5cpmUlFXvIylf8ARG7+CLJ7nd1KuHk0oKGPypPHsiuk7rarUjTcxM2VY28IbZvy6ksMNKb2/hzI3alHBFRtNXGquZ69KGxFIqAA5zYAAAAAAC2uKGki5PGgDTsv5r0rlYTjrX7slqlF8jNFv8wriDfwco1F6NLGnLpSafQjs1SgmW1SwT9BupV6lLuO401KFOp3kcReZ97xMet/KReZ17xUet/KdqeTFuPOC1uOntCvryRp6jR05nFHmZe8VHrfynjzLvuKj1v5TtnBa3Dgtbh2hX15IdSpacziLzJvuKj1v5Tx5kX3FQ61907fwWtw4LW4do19eSM9TpaczhzzGvuLh1r7p48xL7i4da+6dy4LW4cFrcO0a+vJGeqUtOZwt5h3/Fw61908/wBA3/Fw61907rwWtw4LW4do19eSHVKWnM4T/oC/4uHWvunn6P7/ANSHWvund+C1uHBa3Ge0a+vJGeq09OZwb9Ht/wCpDrX3Tz9Hl/6lPrH3TvXBa3Dgtbh2jaNeSHVaehwT9Hd/6lPrX3Tz9HWUPUp9a+6d84LW49WTFuHaNo15Iz1anocQsPBZdTa+FqQpR9OgnUl9uCX2nRc18x6FkvIhjN4aVSflTl9P3LUbfTyel6C5p26Rz1bTVrd9myFKMMkU7a30UXSCR6c5sAAAAAAAAAAAAAAAAAAAAAAAAAAAAAAAAAAAAAAAAAAAAAAAAAAAAAAAAAAAAAAAAAAAAAAAAAAAAAAAAAAAAAAAAAAAAAAAAP/Z"/>
          <p:cNvSpPr>
            <a:spLocks noChangeAspect="1" noChangeArrowheads="1"/>
          </p:cNvSpPr>
          <p:nvPr/>
        </p:nvSpPr>
        <p:spPr bwMode="auto">
          <a:xfrm>
            <a:off x="155575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CS"/>
          </a:p>
        </p:txBody>
      </p:sp>
      <p:sp>
        <p:nvSpPr>
          <p:cNvPr id="1030" name="AutoShape 6" descr="data:image/jpeg;base64,/9j/4AAQSkZJRgABAQAAAQABAAD/2wCEAAkGBg4NDg0PDw0QDA0NEA0MDQ0MDBAMDA0NFBAWFBQQEhIXGycfFxkjGRISHy8gIycpLCwsFSoxQTA2NSYrLCkBCQoKDgwOGg8PGiokHCUqKjUtLCopNCktKS0pLCksKSwsKSkpLS0sLSwsKSwwKSwpLCksLCw1LCksKS0sKSkpLP/AABEIAOEA4QMBIgACEQEDEQH/xAAcAAEAAQUBAQAAAAAAAAAAAAAAAgMEBQYHAQj/xABJEAACAQIBBggICgkEAwAAAAAAAQIDBBEFBhIhMVEVU2FxkZOx0gcUIiNBUnLCE0Jic4GSocHR4hckJTIzNYOi8BaClPFDY7L/xAAaAQEAAgMBAAAAAAAAAAAAAAAAAgYBAwQF/8QAMBEAAgEBBQQJBQEBAAAAAAAAAAECAwQREzFREjNxoQUUFTJBUoGRsSEiIzTwYfH/2gAMAwEAAhEDEQA/AO4gAAAAAAAAAAAAAAAAAAAAAAAAAAAAAAAAAAAAAAAAAAAAAAAAHjeAB6eYlje5ThSWt63qjFLGUnuSW0x08p3E/wB2Eaa/9jcpdC1LpJKLeRCVSMO8zPaaGmjXvhrnjaa/pPvD4a546n1L7xnDloa+sU9TYdNDTRr3w1zx1PqX3h8Pc8dDqX3hhy0M49PU2HTQ00a74xc8bDqX3jzxm542HUvvGcOWgx6epsemhpo1zxm542HVPvHnjdzxsOqfeGHLQY9PU2TTQ00a145c8bDqn3jzx2542HVPvDCloMenqbNpoaaNZ8eueNh1T7xHhC44yHVPvDCnoMeGptGmhpo1fhG44yHVPvHnCVxxkOqfeGFPQY8NTadNDTRqjypccZDqn3jx5XuV8eD/AKf5jODPQY8NTbdI9NQhnPVpvzkFJb44xf4faZvJ2W6ddeTLylti9Ul9BGUJRzRKNSM8mZQEYyxJEDYAAAAAAAAAGY7Kd+qUG9r1KMVtlJ6kl9JfVHgjWsp1tOvGPopwdTD5Teivs0iUY7TuNdSexBy0IU4tycpPSqS/el6EvUjuj29lypJFpGeB7Kqd+xd9EeFitvalmXLqkHXLWVVlOUySgYdUupXRTd2yxuryFKOnUmoR2Yva3uSWtvkRYcMTn/Ctas161Rxop8y1vpSD2I5koKpU7qM544eq7MFws4/xaFSivW1VYLncda6C7jWUkmmpRetNPFNcjJR2ZZGJOpTf3IyfjJ47gxnwrPHXZLDMKsZJ3BF3BjHcMg7kzhmcYybuSLuTFSuWQd0yWGZxjKu5Iu6RiJXTKcrtmcIYxmHdIi7tGFldsg7xksIzjGbnXTRjKlxKhNShLRaeMXu5OYt1eFvc3OKJKl4PIOp4rM6Vm9lpXVJS2SXkzjuktpm0zmGZd+4XTp46qsG8PlRa19El0HS6MsUeNWp4c3E9mjUxIKRVABpNwAAAAABRuHqNUuJfrFb2KXbM2u52Go3T/WK3s0u2Zuod9HJbNzL0+T1yIuZByIOR6VxXtom5FOrXUIylJ4RinKT3RSxbIuRZZT8qEYeipVpQl7Oli1/aJfbFslBbclHVlbJOS5XMlcVl5T/hU3so03sS5X6X9yRtFHJKw2FXJdslFatxlowSPIbbd7LRGKgtlZGBuMkprYaze2TtZ4x1UpywlH0Rm9klu5Toc4Jo1nOa3XwNXkTa51rJQm4SvRGrTVSDizX5TKbmRqz1vnKMpnupFWvKsplOUynKZSlMkombyrKoU5VClKoU5VCSQvKsqhSlUKcqhSlUJqJm8qyqFOVQpSqFOVQkombyq6pTlULapdwW2S6cS2nlKC2YvmWBNRM3myZr1P12h/U7EdatHqRxjMy7+EvqKwwwVR63zHZrPYjwberqz9D3LDul6l0ADhO0AAAAAAo3Ow06+f6xV9ml2zNxudhpeUnhXq+zS7ZG+z7xHHbtxL0+UU3Mg5lNzIOZ61xWbyo5ltdS/hfPUe0k5lGtLXR+epdrI1V9j4G6zv8ALHivk6HYLUi+LGw2IvjxC2HjMDnFHzNX2JdhnmYfLlJypVEtbcZJdABoNWetlGVQpV7qKbTVRNan+r1+4UHeR+X/AMev3CwRqQu7y9ypulUv7r9mXEplOUyg7lbqn/Hrd0g663VP+PW7pPFp+Ze5nBqeV+zK0plOVQozrfJqPkVvW7pZ1rio9lOpFb3Qqt//ACTVSn5l7mcKp5X7MvKlZLa8OdlnVyjFbMZc2pFjV0tstLnnCcftaKMmdENiWTvIuMlmri5q5Rm9mEftZa1K0pbZN87ItkGzakkZDZBsNkWzJJI2TMF/r9L2an3HcLPYjhvg/f6/S9mp7p3Kz2IrfSO/foe7Yt17l0ADzzsAAAAAAKNzsNJys/P1PZpe8btc7DRstPCvU9mn7x0Wbeo4rf8Ary9PlFm5kHMg5lNzPauKreVHMpSljOj89S7WRlMhGWNSh89S+8hWX45cGb7M/wA0OK+TpthsRfFjYbEXx4BcAW9ejiXAwAMJXyVF/FXQUOBY+qug2HRR5oIA1/gWPqroPeBY+qugz+ghoIAwHAsfVXQePIsfVXQbBoIaCANYrZCi0/JXQadnJmXHRlUox0JrFuK1Rn9G/lOrypJmMyjaJp6icKkqctqL+pCcIzWzJfQ+faiabT1NammU2zOZ32ao3U0lgm2/86TAtlto1MSCnqiuThsScdA2QbDZFs2g2bwfP9oUvZqe6dzs9iOFeDx/tCn7NT3TutnsRWukd+/Q9qx7r3LoAHnnYAAAAAAUbnYaHl5+fn7NP3jfLnYaDnC/PT5qfvHTZd6jh6Q/Xl6fKMY5FNzIuRByPduKmSlM8oy87Q+ep/eUpSJWz87Q+ep/ea66/FLgzpsu+hxXydUsNiL4sbDYi+K6XEAEZTwAJAtZZQpr48frI84Sp+vH6yALsFpwhD1o9KPeEIetH6yALoFpwhD1o9KIyypSW2pFf7kAXpY380kyjWy7QitdWH1kannPnSnCUIY69WvVKX0ehcvRvU4QlN7MSE5qCvZoWet2qt09HXhi+nZ9iT+k12SMldrGUpSeMpNtvlMdVZa6EdiCgvA8Co3KTk/EpNkGw2RbN5FI2jwdP9oU/Yqe6d2s9iOD+Dl/tCn7FT3TvFnsRWukd++CPZse6LoAHnnWAAAAAAUbnYc/zkfnp81P3joFzsOe5zvz0uan7x02TfR/vA4ekP15enyjDORByPGyDkWAqaR65ErWXnaHz1P7yg5EraXnaPztLtNVdfilwZ1WbfQ4r5OuWGxF8WGT9iL8rZcAzE5duHGhVaeDUJYP6DKswWcf8Cr7EuwA5PLKleVaUfhGlpS9EdmPMZOFeSX72POl+BrVzVcas38qXaV4ZS5S0yoxaVyXsVinNrNs2B3Ut6+rH8CLupb/AO2P4GDeUOU8d/ymvAWiN+J/pm3dy3/2x/Ai7uXrYdCMG7/lISyhymcBaEsQzksoTX/ka5pMxt1e446zHVL7lLSrdYm2NK4w5lS5r4lhUmezq4lFyOlK41hsg2GyLZIybV4OH+0afsVPdO82exHBPBs/2jT9ip2xO92exFZ6R374I9iybsugAeedQAAAAABRudhzvOl+elzU/eOiXOw51nW/PS5qfvHVZN9H+8Dh6Q/Xl6fKMC5EHI8ciDkWAqyR7KRToXHnqKWxVaTb/wB6KVxW9C2+nkLSFTRafpTUlzp4rsFSG1CS/wAZupPZnGT8GjueTn5K5kZAw+Q7hVKVOSeKlGL+wzBVS4hmHy1S0qc1vjJfYZgs7ylimAcAylFxq1E9T0mWjZuue+bM4zlXpRcov+JGKxa+UkaQ0+fm1lqsteNWCaz8St16LpTaeXgeORFyYZBs6jUj1yIOR42RbMk0HIg2GyLYJJBsg2GyLZkkGyLYbItgkbX4Nf5jT9ip2xO+WexHAvBn/MafsVO2J32z2IrPSW/fBHrWXdl0ADzzqAAAAAAKNzsOcZ3PzsuaHvHR7nYc2zxfnXzQ946rHvo/3gcVv/Xl6fKNdlIo1quiuwlKRY1quk+T0FjSKuke6WJCpq1kVIqLWTyNqV50bweZWVSh8E35VJ4L2fR/nIb3CWKOFZAytKyuIT+I/Jkt8TtGTb6NWEZReMZJNNFbtlDCqfTJ5FlslbEpq/NZl+RnHEkmDjOsxl5YKWOo1fKOZFrWk5SoRcntklovpRvTiU3QTMptZGGk8znEvB1a+pJc1WovvKb8HFt6tTr6veOk+Ko88VW4niz8z9yGHDRexzb9G9t6tTr6veIy8G1tuqL+tU/E6X4qtw8VW4Y1TzP3GFDyr2OWVvBnQweEqq/qN9pqOcOZ9azTmvO0ltlhhKPOt3Kd+nZJ+gw2VslRnGUWsU000b6Vsq05X3trRmudnpyV113A+dmyLZk848meK3NSn8VNuPsv0GKbLRCanFSWTPIcXF3MNkWw2RbJmTbfBl/MqfsVO2J36z2I+f8AwY/zKHzdTtifQFnsRWekt++CPVsu7LoAHnnSAAAAAAUbnYc0z0fnXzQ946Xc7DmWfEsKjfJD3jrse+j/AHgcVv8A15enyjVLmp6OktJSPZzxeJScizJFbSPXInCoUGzxTM3GyJf6KmsGbJmhnTKzkqNZt0ZPyZeqanSrF7CUZrBnLXpRqR2Zf8OujNwltRO5Wl5GpFSjJSTWKaeKLpM49kPOGvZNJN1KXqt4tcx0DJOdtCul5ahJ/Flq1lfrWedJ/XLU9ulXjUyz0NiBRhcp+kmqiOc3kwR00NNAEgR00NNAEiyvorBlzKqka9nNl6FvSk3JaWDaW5b2ZSbdyMN3fVnIPCTKPjmrbg8en/s1BmXytXlcVp1Z6tJ+SntUeXl2v6TGVVgW6zww6cYPwR41R7UnIotkWw2eNnQQNt8GH8yh83U7Yn0DZ7EfP3gv/mUPm6nbE+gbPYis9Jb98EepZt2XQAPOOkAAAAAApXC1HNPCHbtaM/Q9T51/2dOqLFGtZy5IVxSnB+lanue820amHUU9DTXp4tNw1OMuRBsucoWU6FSUJrCUehreuQs2y2QkprajkVlwcXc8zxsi2GyDZMySVXArU73AtGyLZhpMmjNUMqx3l7SvoPWng961GqthVWtjZrdJM3KbN+tM4K1PDQqvDdpf4vsMpSz2uFtePOk/wOXq+qL4xNZXqr0nLKwwl4L4OmNpkvFnU1n7V3L6n5g8/qu5fU/Mct4bqnjy5V/xmvs6npzNnWp6nUJZ/wBbcvqfmPP9f1ty+ou8cteXKv8AjISy1V3mezqenNmesy1OmXOfVZr95rm0YfczVcsZddXHTlituGLwb3vHaatUylUl8YtZ1W9rbN9Kxwpu9IhKtKWZfXV9F7CwqVMSDZ42dijcag2RbDZWs7OpXqQp04OdSbwjFenle5cpmUlFXvIylf8ARG7+CLJ7nd1KuHk0oKGPypPHsiuk7rarUjTcxM2VY28IbZvy6ksMNKb2/hzI3alHBFRtNXGquZ69KGxFIqAA5zYAAAAAAC2uKGki5PGgDTsv5r0rlYTjrX7slqlF8jNFv8wriDfwco1F6NLGnLpSafQjs1SgmW1SwT9BupV6lLuO401KFOp3kcReZ97xMet/KReZ17xUet/KdqeTFuPOC1uOntCvryRp6jR05nFHmZe8VHrfynjzLvuKj1v5TtnBa3Dgtbh2hX15IdSpacziLzJvuKj1v5Tx5kX3FQ61907fwWtw4LW4do19eSM9TpaczhzzGvuLh1r7p48xL7i4da+6dy4LW4cFrcO0a+vJGeqUtOZwt5h3/Fw61908/wBA3/Fw61907rwWtw4LW4do19eSHVKWnM4T/oC/4uHWvunn6P7/ANSHWvund+C1uHBa3Ge0a+vJGeq09OZwb9Ht/wCpDrX3Tz9Hl/6lPrH3TvXBa3Dgtbh2jaNeSHVaehwT9Hd/6lPrX3Tz9HWUPUp9a+6d84LW49WTFuHaNo15Iz1anocQsPBZdTa+FqQpR9OgnUl9uCX2nRc18x6FkvIhjN4aVSflTl9P3LUbfTyel6C5p26Rz1bTVrd9myFKMMkU7a30UXSCR6c5sAAAAAAAAAAAAAAAAAAAAAAAAAAAAAAAAAAAAAAAAAAAAAAAAAAAAAAAAAAAAAAAAAAAAAAAAAAAAAAAAAAAAAAAAAAAAAAAAP/Z"/>
          <p:cNvSpPr>
            <a:spLocks noChangeAspect="1" noChangeArrowheads="1"/>
          </p:cNvSpPr>
          <p:nvPr/>
        </p:nvSpPr>
        <p:spPr bwMode="auto">
          <a:xfrm>
            <a:off x="155575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CS"/>
          </a:p>
        </p:txBody>
      </p:sp>
      <p:sp>
        <p:nvSpPr>
          <p:cNvPr id="1036" name="AutoShape 12" descr="data:image/jpeg;base64,/9j/4AAQSkZJRgABAQAAAQABAAD/2wCEAAkGBggGEQ8OBxARFQ8TDRESFhIXEw8QEBAVFhAVFBUQFBIYGyggFxklGRIbHy8gLycpLC8tFx4xNTAqNSYtLikBCQoKDgwNGg8PGjUlHiQqNTU1MywzNTU1LDQyKi4xLjQ1NDIyNS41LjIvLCk1LjIuNC81LSovLCwqKSoqLCwsLP/AABEIAOEA4QMBIgACEQEDEQH/xAAbAAEAAgMBAQAAAAAAAAAAAAAABgcBBAUCA//EADcQAAIBAgQEBAMGBQUAAAAAAAABAgMRBAUSIQYTMWEyQVGRcYGhFCJykrGyQmKiwdEjNFJzgv/EABoBAQEBAQEBAQAAAAAAAAAAAAAEAwIFAQb/xAAvEQEAAgIBAQQIBgMAAAAAAAAAAQIDEQQSBSFB8BMiMVFhcaHBFTJCgdHxFLHh/9oADAMBAAIRAxEAPwC8QAAAAAAAAAAAAAAAAAAAAAAAAAAAAAAAAAAAAAAAAAAAAAAAAAAAAAAAAAAAAAAAAAAAAAAAAAAAAAAAAAAAAAAAAAAAAAAAAAAAAAAAAAAAAAAAAAAAAAAAAAAAAAAAAAAAAAAAAAAAAAAAAAAAAAAAAAAAAAAAAAAAAAAAAAAAAAAAAAAAAAAAAAAAAAAAAAAAAAAAAAAADAArKWY4nmc7XLmar3u/b4dizE7lXI404Nbne0PE5kcnq1GtMgAlXAAAAAACCcVPFfaJczVp25fW1rLw973NvPsVjKWFwsK7kpzT1+UnZKyl7q/cujhzMU1b8zzJ7QiJyRNZ9X69+vPwTAEU4JxNWfNpybcUoySe9m207ErJ8+KcV5pKvjZ4z4oyRGtgIBxLi6tXE1E5O0JKMVdpR+6une5L8hxFTFYelOs7ycd35u0mrv2NcvGnHjreZ9rHBzYzZrYoj2fzp0AASLgAAAAAAAAAAAAAAAAwzJhgVWxrfr9RNOLafVNos3Czw+KhGdHS4tJppI/Scnk+giJ1vb8fw+H/AJM2jq1pXOBqYlVIfY3Lmalazd2/8Hdz7iHH4evKnh56YwaVkovU9Kbbuu5L1CMfCl7FfcSJrFVr/wDKP7IkuHLXlZfWr7I+8LORgvwsHq3nvtHw8JTvLsS8ZSp1JKznTjJryTa3IfjeKMwp1punJKEakkoWVmou2763diT5DVhLDUHFqypRT7NKzT9iAY2SqVKrhunUm0/VOTszPh4aWyXi0ez+W/aGe9cOOa21M+75Qs1VLx1fy3+lyFYLijMKlaDqSThKpFOFlZKTts+t1clyxFLk8zUtHKvq8raepXeXJurRS682n+9HPCxVtW/VHnvddo570tj6La37v2SjOeKqmAqulh4Rei2pyvu2r2VunXqafFWLjj6WEqwVlJVHb0f3br3TObxF/uq/41+yJu5jRcsBhJr+Gcl+Zy/wUUw0x+ivEd8/eJSZM+XL6bHae6PtaGjk2czyZzlCClqSW7atZt/3O1h+N3KSWIpJRbs2pNtd7W3OJkuXUs0qcurPR91tOyeppr7u/Z3+RIsPwVh6UlKrUlJJ306VFPs36HXJ/wAaLT6SO/8Af+nPDjmTSPQz6u/h/aO5/tia/wD2f2RvZdxXVy6nClGlFqKavqabu2+lu58OKqLpYmp/MoS/pS/VM++S8N0c3p8znNS1NOKinbfbz80d2nFOCs5fZqP9fBlWM8cq9cP5tz7vf8XcyPiVZtJ06kNM9LkrO6aXX4Pc52b8YVYycMutpTtra1OX4V0t3Nynw/SyWliKlKUpVORUSbSWlab7Jee3UhlPVdaFd3Vla93fZW8/gT4MGDJe16x3Qq5XJ5OLHWl51afGHVXE2bw+86m3eENL+hIch4mjmb5WJSjVttbwzt1tfo+xwq2ZZ7iIunVhNwas1yNrflNfK8ux/OpOFKorVIO7hKKSUldttehpkw470nqiIn4eYZYuTmx5Y6ZtaPHcf9lJ8/4kjlf+nh0pVWr7+GC8r+r7EalxRmst+bb4Rp2/Q1M2qyq1q8pdedP6SaS9kTbB8OZbShFTpRk9KvKSu27bs4muHjY69ddzLWLcjmZbRS3TEefBzuFs7xmYVJ08U9SUNSlZJxs0rbet/oSc+GFwOGwV1hoRin1skr/E+55ee9b36qRqHt8bHfHjit7bkABioAAAAAAAAQ3iTh2tTnKvg4uUJNylFbyi/N280+pHNThte3zsWqeXThLql7I9LF2halem0beNn7KrkvNqW1tWmCrYqNSH2SUuZqVkm22/S3oSfijIauMar4RXmopSiuskukl6vyt8CSKnCPhSXyR6OcnNm14vWNa+rTF2bWuK2O9t7+irddWjeF5Rv1jdxv8AGJs08mx9SDqwpS0Ltu+6j1a7ljuEXu0rno1ntKf01T17Hj9V/oqzmVLaNUrX8N3a/wCH1JJwxw/W1xxGLi4xjvGLVnJ+UmvJIluiPWyv6+Z6OMvPm9ZrWNba4Oyq47xe9t6V9xNQqUsTVc00pNOL8pLSlt80SbB5VLFYKFCutMnTvv1i9TlFtex2nFPqjJjk5dr0rWI10/Zvi4FaZL3mdxbfd81ZY3AYnLpacTFp+v8AC+6l5jAVsVGpD7JKXM1KyTbv2a9CzHFS6mFThHwpL5JFP4juurVR/hGr7rfUfJweKckqZio1cMr1IJpx85R67d0/1IXKM6LaneL9HeL9i1DzKEZeJJ/Uy4/Otir0zG4Ucrs2ue/XWdSh3B08RVqTi7ui6b1J3cb7W+fU085yDEZXJypJypXvGSu3HtK3Rr1J9GKj4UZPkc60ZZvEd0+BPZtbYYx2t3x4+fBXS4izO2hVpW/8uX5rXOrwtl+OnWVetrULSu5XvUurW36rzv2JcqcFukr/AAR6PuTmRNZrSkRt8xdnWreL5Mk217PO1bZlhayr1ael63WnZW3lqk2mvW9yx6acUk/RfoZ0rrbcyY8jkzmisa1pRxeHHHtad72AAlX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D//Z"/>
          <p:cNvSpPr>
            <a:spLocks noChangeAspect="1" noChangeArrowheads="1"/>
          </p:cNvSpPr>
          <p:nvPr/>
        </p:nvSpPr>
        <p:spPr bwMode="auto">
          <a:xfrm>
            <a:off x="155575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CS"/>
          </a:p>
        </p:txBody>
      </p:sp>
      <p:sp>
        <p:nvSpPr>
          <p:cNvPr id="1038" name="AutoShape 14" descr="data:image/jpeg;base64,/9j/4AAQSkZJRgABAQAAAQABAAD/2wCEAAkGBggGEQ8OBxARFQ8TDRESFhIXEw8QEBAVFhAVFBUQFBIYGyggFxklGRIbHy8gLycpLC8tFx4xNTAqNSYtLikBCQoKDgwNGg8PGjUlHiQqNTU1MywzNTU1LDQyKi4xLjQ1NDIyNS41LjIvLCk1LjIuNC81LSovLCwqKSoqLCwsLP/AABEIAOEA4QMBIgACEQEDEQH/xAAbAAEAAgMBAQAAAAAAAAAAAAAABgcBBAUCA//EADcQAAIBAgQEBAMGBQUAAAAAAAABAgMRBAUSIQYTMWEyQVGRcYGhFCJykrGyQmKiwdEjNFJzgv/EABoBAQEBAQEBAQAAAAAAAAAAAAAEAwIFAQb/xAAvEQEAAgIBAQQIBgMAAAAAAAAAAQIDEQQSBSFB8BMiMVFhcaHBFTJCgdHxFLHh/9oADAMBAAIRAxEAPwC8QAAAAAAAAAAAAAAAAAAAAAAAAAAAAAAAAAAAAAAAAAAAAAAAAAAAAAAAAAAAAAAAAAAAAAAAAAAAAAAAAAAAAAAAAAAAAAAAAAAAAAAAAAAAAAAAAAAAAAAAAAAAAAAAAAAAAAAAAAAAAAAAAAAAAAAAAAAAAAAAAAAAAAAAAAAAAAAAAAAAAAAAAAAAAAAAAAAAAAAAAAAADAArKWY4nmc7XLmar3u/b4dizE7lXI404Nbne0PE5kcnq1GtMgAlXAAAAAACCcVPFfaJczVp25fW1rLw973NvPsVjKWFwsK7kpzT1+UnZKyl7q/cujhzMU1b8zzJ7QiJyRNZ9X69+vPwTAEU4JxNWfNpybcUoySe9m207ErJ8+KcV5pKvjZ4z4oyRGtgIBxLi6tXE1E5O0JKMVdpR+6une5L8hxFTFYelOs7ycd35u0mrv2NcvGnHjreZ9rHBzYzZrYoj2fzp0AASLgAAAAAAAAAAAAAAAAwzJhgVWxrfr9RNOLafVNos3Czw+KhGdHS4tJppI/Scnk+giJ1vb8fw+H/AJM2jq1pXOBqYlVIfY3Lmalazd2/8Hdz7iHH4evKnh56YwaVkovU9Kbbuu5L1CMfCl7FfcSJrFVr/wDKP7IkuHLXlZfWr7I+8LORgvwsHq3nvtHw8JTvLsS8ZSp1JKznTjJryTa3IfjeKMwp1punJKEakkoWVmou2763diT5DVhLDUHFqypRT7NKzT9iAY2SqVKrhunUm0/VOTszPh4aWyXi0ez+W/aGe9cOOa21M+75Qs1VLx1fy3+lyFYLijMKlaDqSThKpFOFlZKTts+t1clyxFLk8zUtHKvq8raepXeXJurRS682n+9HPCxVtW/VHnvddo570tj6La37v2SjOeKqmAqulh4Rei2pyvu2r2VunXqafFWLjj6WEqwVlJVHb0f3br3TObxF/uq/41+yJu5jRcsBhJr+Gcl+Zy/wUUw0x+ivEd8/eJSZM+XL6bHae6PtaGjk2czyZzlCClqSW7atZt/3O1h+N3KSWIpJRbs2pNtd7W3OJkuXUs0qcurPR91tOyeppr7u/Z3+RIsPwVh6UlKrUlJJ306VFPs36HXJ/wAaLT6SO/8Af+nPDjmTSPQz6u/h/aO5/tia/wD2f2RvZdxXVy6nClGlFqKavqabu2+lu58OKqLpYmp/MoS/pS/VM++S8N0c3p8znNS1NOKinbfbz80d2nFOCs5fZqP9fBlWM8cq9cP5tz7vf8XcyPiVZtJ06kNM9LkrO6aXX4Pc52b8YVYycMutpTtra1OX4V0t3Nynw/SyWliKlKUpVORUSbSWlab7Jee3UhlPVdaFd3Vla93fZW8/gT4MGDJe16x3Qq5XJ5OLHWl51afGHVXE2bw+86m3eENL+hIch4mjmb5WJSjVttbwzt1tfo+xwq2ZZ7iIunVhNwas1yNrflNfK8ux/OpOFKorVIO7hKKSUldttehpkw470nqiIn4eYZYuTmx5Y6ZtaPHcf9lJ8/4kjlf+nh0pVWr7+GC8r+r7EalxRmst+bb4Rp2/Q1M2qyq1q8pdedP6SaS9kTbB8OZbShFTpRk9KvKSu27bs4muHjY69ddzLWLcjmZbRS3TEefBzuFs7xmYVJ08U9SUNSlZJxs0rbet/oSc+GFwOGwV1hoRin1skr/E+55ee9b36qRqHt8bHfHjit7bkABioAAAAAAAAQ3iTh2tTnKvg4uUJNylFbyi/N280+pHNThte3zsWqeXThLql7I9LF2halem0beNn7KrkvNqW1tWmCrYqNSH2SUuZqVkm22/S3oSfijIauMar4RXmopSiuskukl6vyt8CSKnCPhSXyR6OcnNm14vWNa+rTF2bWuK2O9t7+irddWjeF5Rv1jdxv8AGJs08mx9SDqwpS0Ltu+6j1a7ljuEXu0rno1ntKf01T17Hj9V/oqzmVLaNUrX8N3a/wCH1JJwxw/W1xxGLi4xjvGLVnJ+UmvJIluiPWyv6+Z6OMvPm9ZrWNba4Oyq47xe9t6V9xNQqUsTVc00pNOL8pLSlt80SbB5VLFYKFCutMnTvv1i9TlFtex2nFPqjJjk5dr0rWI10/Zvi4FaZL3mdxbfd81ZY3AYnLpacTFp+v8AC+6l5jAVsVGpD7JKXM1KyTbv2a9CzHFS6mFThHwpL5JFP4juurVR/hGr7rfUfJweKckqZio1cMr1IJpx85R67d0/1IXKM6LaneL9HeL9i1DzKEZeJJ/Uy4/Otir0zG4Ucrs2ue/XWdSh3B08RVqTi7ui6b1J3cb7W+fU085yDEZXJypJypXvGSu3HtK3Rr1J9GKj4UZPkc60ZZvEd0+BPZtbYYx2t3x4+fBXS4izO2hVpW/8uX5rXOrwtl+OnWVetrULSu5XvUurW36rzv2JcqcFukr/AAR6PuTmRNZrSkRt8xdnWreL5Mk217PO1bZlhayr1ael63WnZW3lqk2mvW9yx6acUk/RfoZ0rrbcyY8jkzmisa1pRxeHHHtad72AAlX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D//Z"/>
          <p:cNvSpPr>
            <a:spLocks noChangeAspect="1" noChangeArrowheads="1"/>
          </p:cNvSpPr>
          <p:nvPr/>
        </p:nvSpPr>
        <p:spPr bwMode="auto">
          <a:xfrm>
            <a:off x="155575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CS"/>
          </a:p>
        </p:txBody>
      </p:sp>
      <p:pic>
        <p:nvPicPr>
          <p:cNvPr id="1040" name="Picture 16" descr="http://blogs.loc.gov/loc/files/2010/04/twitter_logo.jpg"/>
          <p:cNvPicPr>
            <a:picLocks noChangeAspect="1" noChangeArrowheads="1"/>
          </p:cNvPicPr>
          <p:nvPr/>
        </p:nvPicPr>
        <p:blipFill>
          <a:blip r:embed="rId3" cstate="print">
            <a:lum bright="-20000" contrast="40000"/>
          </a:blip>
          <a:srcRect l="12170" t="37149" r="10213" b="44468"/>
          <a:stretch>
            <a:fillRect/>
          </a:stretch>
        </p:blipFill>
        <p:spPr bwMode="auto">
          <a:xfrm>
            <a:off x="6553200" y="4419600"/>
            <a:ext cx="2209800" cy="523374"/>
          </a:xfrm>
          <a:prstGeom prst="rect">
            <a:avLst/>
          </a:prstGeom>
          <a:noFill/>
        </p:spPr>
      </p:pic>
      <p:sp>
        <p:nvSpPr>
          <p:cNvPr id="1042" name="AutoShape 18" descr="data:image/jpeg;base64,/9j/4AAQSkZJRgABAQAAAQABAAD/2wCEAAkGBg0PDw0PDw8PEA8PEBANDw8NEBANDw0NFBAVFBQQEhIXGyYeFxkjGRIUHy8gIycpLCwsFR4xNTAqNSYrLCkBCQoKDgwOFw8PGi0cFB81LSksKSkpKSkpLCosLyksKSkpKSkpKSkpKSktLikpKSkpKSkpKSwpKSkpKSwpKSk2Nf/AABEIAMIBAwMBIgACEQEDEQH/xAAcAAEAAgMBAQEAAAAAAAAAAAAAAQIFBgcDBAj/xABKEAACAQIBBgYNBwwCAwAAAAAAAQIDEQQFBgcSUnEhJDGRksETFzM0QVFhcoGCsbPRFRYiQnOhshQlMjVDVGJ0g5Si0iPxU4ST/8QAGQEBAAMBAQAAAAAAAAAAAAAAAAEDBAUC/8QALBEBAAEDAwMEAQIHAAAAAAAAAAECAxESMTIEE1EhIjNScRRBI0JhkaHh8P/aAAwDAQACEQMRAD8A7iAAAAAGPyrlzD4WN6s0n4Irhk/QTlzKkcLQqVpfVX0V45eA/P8AnFnFWxNWcpSbu34S21b1z/R4qq0uqYrSnQi2oxjb+OfDzI+btsU9ml0mcaY1TZ2aPCnuVOy9tins0ukx22KezS6TON2LKI7NHg11Ox9tins0ukx22KezS6TOOqKGoR2qPBrqdi7bFPZpdJjtsU9ml0mce1SdUdqjwa6nYO2xT2aXSkO2xT2aXSkcf1AoDtUeDXU7B22KezS6THbYp7NLpSOP6g1B2qPBrqdg7bFPZpdJjtsU9ml0mcf1SNUdqjwa6nYe2xT2aXSY7bFPZpdJnHml/wBlqeGlP9CEp+ZGU/YO1b8J11Ovdtins0ukx22KezS6TOSvJlf/AMFf/wCNT4HhUoSj+lGUfOi4+0dq34NdTsPbYp7NLpMmOlins0ukzjKcXyNPc0xqk9mjwjXU/QOSdIGErtRk9Rvkd9aL9Js8ZJpNNNPhTXCmj8t0MRODvFtWOu6Ms75VbYarK+w34H4jPds6fWnZZRXn0l0gAGZaAAAAAAAAAADRNLOKccNTivrNt/ccRve7OzaX+4UvW6jjMTd0/FnubpRILJF7wJE2JsSkQIsWsTYmwEWFi1iVEYQrYWL2GqTgUsLF7CwwKwpuTUYpylJqMYxTlKUm7JJLhb8h0LNvRDWqqNTHTdCLs1Qp6sqzX8c+GMNyu/KjOaMMzY0aUcdWjevWjrUVJdwoNcEkvBOS4b+BNLx36AZLl71xSupo/eWCyXmRkzDW7FhaWsv2lWPZql/Hrzu16DOKKXJwbuAkGaZmd12EBxJBA+HF5Cwda/ZcNh6l+D/ko058HpRy/Szm9k/CUsK8Nh6dGrVqz1nT1op04wu1q3t+lKPgOvHHtNeL1sVg6V+CnQnUt4nUqW9lJF1mZ1w8V4w5uzYMyMTKGLpNP6yMCzMZorjVPzkba+MqKd36OTJIjyLciTmNQAAAAAAAAAAOe6Xu40vW6jjMTs2l3uNL1uo43BG6xxUXN0pFkgkXSLlYkSkSkWUQhCRKRdRJSPQrYKJaxNgK6o1S1ibAU1TJZtZJWLxmFw74Y1Ki7J9lFOc10YyXpPgsbforpJ5Si39XD1pLfeEfZJnmucUzKafWXZoxSSS4EuBJcCS8RIBy2sAPLFYmFKnOrUkowpxlUnJ8kYRV236EB6g4/lzSxjak5LCKOHpJ/Rc4RqVprxy1rxjus7eMxEdI+WU++2/JKjhmvupovjp6lfch3c4NpQxXZMq4lXuqUaNFeimptc9RmRwul3KcLKpHD1V/FTlTk/TGVvuNRyxlCWJxGIxElqutUlVcU9bVu+CN7K9lZegstW5pnMvNdcTHox7RmM0e+qfnIxLRl80Vxqn5yNFXGVcbv0ZHkW4kiPItxJzGoAAAAAAAAAAHPtLncaXrdRxyCOyaW+40vW6jj0EbbPFRc3SkXURGJ6KJohUhRLJEpFkiUK2JSLWLapOBTVJsXUSbE4QpYWL2JsMDzsbjopX5xf8ALVvx0jUbG4aK1+cf/WrfjpFd3hL3Ryh2AAHLaw1bSXVccl4m31nRp+iVaF/uNpNR0pP821PtaHvEe7fOHmraXFmirR6NFbHUZHk4lGj3aKSieUvCSMvml31T85GLkjLZpLjVPejxVtL1G79ER5FuJIjyLcSc1qAAAAAAAAAABoGlruNL1uo4/BHYNLPcaXrdRyOnE3WOLPc3WiiyRKRdRNOFSEiyiSolkicIQok2LKJZRJFLE2L2JsSjLzUT6MNk6vVv2KjVq6ttbsVOdTVvyX1U7cj5iljomiNd/b6HsqFdyrRTNT1RGqcNF+QMb+6Yr+3rf6m06NslYmlj9epQr04/k9WOtVpVKcbuVOyvJJX4HzHVQY6uomqJjDRFrE5AAZVoavpIwtSrk+pCnCdSfZaL1acZVJNKorvVimzaAeqZ0zEomMxh+ffm/jv3PFf29b/Uq83sd+54v+3rf6n6EBp/Uz4VdqPL88vN3HfueL/tq3+pj61GUZSjOLjKLcZRknGUZLlTT4Uz9LH53y5U18VjJcuticQ7+NdmkW2rs3M+jxXRpYuSMrmmuNU/ORjpRMnmouNQ85e0917S807v0JHkW4kiPItxJzGsAAAAAAAAAAHP9Lc7UaXBf9LqOSUasX4beR8B1nS93Glul1HG4I6HTx7Wa5uyaRdI+GnNrkfwPpp4l+Fc3AasKn0KJdRPOFeL8m89o2fI093CMIQkTql9UlInCFdUap6ao1ScCmqdC0Srv7fQ9lQ0DVOg6KF39voeyoUdR8crLXKHQQLi5ymwAAAAAARcXAM/OFWWs5S2pSn0nfrP0PlKtqUa8+TVpVJX8VoN9R+cPyl2Vl4Fy7jb0sbqL37LtGQzXkliocPDrIwlSpJ8r9C4DJZpLjVPzkaK49JVU7v0bHkW4kiHItyJOU2AAAAAAAAAAA59pd7jS3S6jj1KJ2LS33Gl63Uchpo6XTcWa7utGJdRJii6RrwoQollEsollEnCExnLwN856Rry8j9BVRJUSUPRYl+FL7y6xK8X3nlqjVGDL3/KV4n9w/KI+U8dUaowZe35RHym3aMKqePmlfvao+H7SkaXqm4aLF+cJ/ytX3tIpvx/Dqe7c+6HWQAcZvDVtJcmsmV2uXslD38DaTVtJn6sr/aYf38Cy1zp/LzXxlxiVSW0+ex5Pez2aKuJ2sMGXi15Weconu0UaIwnL55RMpmmuNU/OXtMfKJks1FxqnvRVcj2y907v0RDkW5EkR5FuJOO2gAAAAAAAAAA0DS13Gl63UcjpROuaWO40vW6jk9JcB0+l4Mt7dZI9FEKJ6KJsUIUS6iEj0USXlRRL2JUSyiSKapOqemqLBCmqNU9NUnVA89U23ReuPz/AJWr7ykatqm2aMlx+f8ALVfeUim/8dSy1zh1QAHEdANX0lfq2t9pQ9/A2g1jSR+ra32lD30Cy18lP5h4r4y424lXE9nEq4ncc94OJSUT3cTzkiEvnkjJZrLjVPzkfDJGQzXXGoeciq5xlZRu/QceRbiSI8i3Ik4rcAAAAAAAAAADQdK/caXre1HKaUeA6vpW7lS9bqOV0kdXpeDJe5PSMT0jE+ihk2tNJqDt4HK0b7rnusj19ldKPxNWYZ3xqJZRPtWSK2yulH4llkivsrpR+JOYQ+KxZRPtWR62yulH4llkitsrpR+IzA+FImx96yRW2V0o/En5IrbK6UfiTmEYl8GqTqn3/JFbZXSj8R8kVtldKPxGYMS+BxNq0aLj0v5ar7ykYX5IrbK6UfibJo+wNSnjZOSSTw9RcDT/AGlLxbim/MdupZaj3w6QADiOiGsaR/1dW+0oe+gbOa5n/RlPAVYx5XUoeG37aJZa50/mHivjLj7RRxMl8j19ldKPxKvJFfZXSj8TuZhzmNcTzkjJyyPX2V0o/E855Ir7K6UfiRmEsXJH35srjUN6Pmr0ZRdpJxfiasfXm0uM096PFzjKyjd3+PItxJEeRbiTht4AAAAAAAAAAND0qdypet1HP8g4JTvOSuouyT5HLlu93BznQdKfcqXrdRpmb6/4fXl7InU6b42O9yZJIukEiyLlQkXSCRZICEi1iUiyQEJE2JsTYhKLCxJNgK2MxmiuN/0Kn46ZibGXzT76/o1Px0yu7wl7o5Q3QAHKbQwud/ek/Ppe9iZowud/ek/Ppe9iWW+cPNfGWjFGj0sQ0dZgeTKSR6tFGgPkxmEjVi4vl+q9mRhs3YNYqCfKpWfkdzYZIwuSVx6X2svxMTxl6p3h3WPItxJEeRbiTit4AAAAAAAAAANE0pdypet1GnZA7j68vZE3TShBulSfndRpmQGuxNeKb9iOp03xsd7kyaLxISLpF6pKLJEJF0gCRNibE2AWJSCRYCLCxJJArYy+ai41/RqfjpmJMvmr31/Rn+OmV3uEvdHKG4gA5LcGFzu70n59L3sTNGGzt70n59L3sSy1zh5r4y0hoq0ejRVo67A82ijR6NFWgPGSMNkpcel9rL8TM3JGGyP9LGtrw1HbpMieMpp3h3GPItxJEeREnFdAAAAAAAAAAAGDzvyW8RhZpK8ofSW7wnI8FWlh6koyT1XwSXh4ORo7wafnLmJCu3Uo2jJ8LjycPkNnTXoo9tWyi7b1esbtYoVYTV4yUl5OtHtGJ8FbMrGQf6EvQiqzWxexLmZviqif5mbTV4ZRIsomMWa+L2JczLLNnF7EuZk5o+yNNXhk0i1jFrNrF7EuZllm3itiXMxmj7GKvDJ2JSMas3MVsS5mT83cVsS5mM0fYxV4ZLVGqY75vYrYlzMfN7FbEuZjNH2RirwyOqZXNZcaf2NT8dM1n5vYrYlzMj5u4rYn6E0ea4oqpmNT1Tqic4dWuLnKPm5itmf+QebmL2Z/5GP9LR9/8f7X96r6usXMNnYuKz8+l7yJz75t4vZn/kQ82sXsz/yZ6p6eimqJ1/8Af3RN2qYxpZBoq4mPebOL2JczKvNjF7EuZmzNH2UaavD72ikkfA81sXsS5mV+aeLf1JczGqj7GmrwplLKcYJxg05vguuFR8t/Gfdo+yHKpXVRr6MPpN7j6ck6O685J1VqR/i+B0XJmTKWGpqnTVkuV+GT8bMt+/TFOmn1lfbtznMvrABzWo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55575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CS"/>
          </a:p>
        </p:txBody>
      </p:sp>
      <p:pic>
        <p:nvPicPr>
          <p:cNvPr id="1044" name="Picture 20" descr="http://www.thecontrolcenter.com/wp-content/uploads/2012/06/facebook_logo.png"/>
          <p:cNvPicPr>
            <a:picLocks noChangeAspect="1" noChangeArrowheads="1"/>
          </p:cNvPicPr>
          <p:nvPr/>
        </p:nvPicPr>
        <p:blipFill>
          <a:blip r:embed="rId4" cstate="print">
            <a:lum bright="-10000" contrast="40000"/>
          </a:blip>
          <a:srcRect l="12000" r="12000"/>
          <a:stretch>
            <a:fillRect/>
          </a:stretch>
        </p:blipFill>
        <p:spPr bwMode="auto">
          <a:xfrm>
            <a:off x="6781800" y="2272966"/>
            <a:ext cx="1600200" cy="1579145"/>
          </a:xfrm>
          <a:prstGeom prst="rect">
            <a:avLst/>
          </a:prstGeom>
          <a:noFill/>
        </p:spPr>
      </p:pic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accent1">
                    <a:lumMod val="75000"/>
                  </a:schemeClr>
                </a:solidFill>
              </a:rPr>
              <a:t>IV </a:t>
            </a:r>
            <a:r>
              <a:rPr lang="x-none" b="1" smtClean="0">
                <a:solidFill>
                  <a:schemeClr val="accent1">
                    <a:lumMod val="75000"/>
                  </a:schemeClr>
                </a:solidFill>
              </a:rPr>
              <a:t>конференција Мрежа школа без насиља</a:t>
            </a:r>
            <a:endParaRPr lang="en-US" b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  <p:graphicFrame>
        <p:nvGraphicFramePr>
          <p:cNvPr id="14" name="Chart 13"/>
          <p:cNvGraphicFramePr/>
          <p:nvPr/>
        </p:nvGraphicFramePr>
        <p:xfrm>
          <a:off x="990600" y="2286000"/>
          <a:ext cx="48768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sz="4000" dirty="0" smtClean="0">
                <a:solidFill>
                  <a:schemeClr val="tx1"/>
                </a:solidFill>
              </a:rPr>
              <a:t>Ученици као </a:t>
            </a:r>
            <a:r>
              <a:rPr lang="sr-Cyrl-CS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</a:rPr>
              <a:t>жртве</a:t>
            </a:r>
            <a:r>
              <a:rPr lang="sr-Latn-CS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</a:rPr>
              <a:t> </a:t>
            </a:r>
            <a:r>
              <a:rPr lang="sr-Cyrl-CS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</a:rPr>
              <a:t>дигиталног насиља</a:t>
            </a:r>
            <a:endParaRPr lang="sr-Latn-C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accent1">
                    <a:lumMod val="75000"/>
                  </a:schemeClr>
                </a:solidFill>
              </a:rPr>
              <a:t>IV </a:t>
            </a:r>
            <a:r>
              <a:rPr lang="x-none" b="1" smtClean="0">
                <a:solidFill>
                  <a:schemeClr val="accent1">
                    <a:lumMod val="75000"/>
                  </a:schemeClr>
                </a:solidFill>
              </a:rPr>
              <a:t>конференција Мрежа школа без насиља</a:t>
            </a:r>
            <a:endParaRPr lang="en-US" b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838200" y="2024062"/>
          <a:ext cx="7315199" cy="4148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Freeform 5"/>
          <p:cNvSpPr/>
          <p:nvPr/>
        </p:nvSpPr>
        <p:spPr>
          <a:xfrm>
            <a:off x="7086600" y="5257800"/>
            <a:ext cx="1371600" cy="762000"/>
          </a:xfrm>
          <a:custGeom>
            <a:avLst/>
            <a:gdLst>
              <a:gd name="connsiteX0" fmla="*/ 0 w 1371600"/>
              <a:gd name="connsiteY0" fmla="*/ 381000 h 762000"/>
              <a:gd name="connsiteX1" fmla="*/ 352747 w 1371600"/>
              <a:gd name="connsiteY1" fmla="*/ 47947 h 762000"/>
              <a:gd name="connsiteX2" fmla="*/ 685801 w 1371600"/>
              <a:gd name="connsiteY2" fmla="*/ 1 h 762000"/>
              <a:gd name="connsiteX3" fmla="*/ 1018855 w 1371600"/>
              <a:gd name="connsiteY3" fmla="*/ 47947 h 762000"/>
              <a:gd name="connsiteX4" fmla="*/ 1371600 w 1371600"/>
              <a:gd name="connsiteY4" fmla="*/ 381002 h 762000"/>
              <a:gd name="connsiteX5" fmla="*/ 1018854 w 1371600"/>
              <a:gd name="connsiteY5" fmla="*/ 714056 h 762000"/>
              <a:gd name="connsiteX6" fmla="*/ 685800 w 1371600"/>
              <a:gd name="connsiteY6" fmla="*/ 762002 h 762000"/>
              <a:gd name="connsiteX7" fmla="*/ 352746 w 1371600"/>
              <a:gd name="connsiteY7" fmla="*/ 714056 h 762000"/>
              <a:gd name="connsiteX8" fmla="*/ 0 w 1371600"/>
              <a:gd name="connsiteY8" fmla="*/ 381001 h 762000"/>
              <a:gd name="connsiteX9" fmla="*/ 0 w 1371600"/>
              <a:gd name="connsiteY9" fmla="*/ 38100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71600" h="762000">
                <a:moveTo>
                  <a:pt x="0" y="381000"/>
                </a:moveTo>
                <a:cubicBezTo>
                  <a:pt x="1" y="242633"/>
                  <a:pt x="135029" y="115143"/>
                  <a:pt x="352747" y="47947"/>
                </a:cubicBezTo>
                <a:cubicBezTo>
                  <a:pt x="454628" y="16502"/>
                  <a:pt x="569253" y="1"/>
                  <a:pt x="685801" y="1"/>
                </a:cubicBezTo>
                <a:cubicBezTo>
                  <a:pt x="802349" y="1"/>
                  <a:pt x="916974" y="16502"/>
                  <a:pt x="1018855" y="47947"/>
                </a:cubicBezTo>
                <a:cubicBezTo>
                  <a:pt x="1236573" y="115144"/>
                  <a:pt x="1371601" y="242635"/>
                  <a:pt x="1371600" y="381002"/>
                </a:cubicBezTo>
                <a:cubicBezTo>
                  <a:pt x="1371600" y="519369"/>
                  <a:pt x="1236571" y="646859"/>
                  <a:pt x="1018854" y="714056"/>
                </a:cubicBezTo>
                <a:cubicBezTo>
                  <a:pt x="916973" y="745501"/>
                  <a:pt x="802348" y="762002"/>
                  <a:pt x="685800" y="762002"/>
                </a:cubicBezTo>
                <a:cubicBezTo>
                  <a:pt x="569252" y="762002"/>
                  <a:pt x="454627" y="745501"/>
                  <a:pt x="352746" y="714056"/>
                </a:cubicBezTo>
                <a:cubicBezTo>
                  <a:pt x="135028" y="646859"/>
                  <a:pt x="0" y="519368"/>
                  <a:pt x="0" y="381001"/>
                </a:cubicBezTo>
                <a:lnTo>
                  <a:pt x="0" y="381000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7" name="Freeform 6"/>
          <p:cNvSpPr/>
          <p:nvPr/>
        </p:nvSpPr>
        <p:spPr>
          <a:xfrm>
            <a:off x="7315200" y="2819400"/>
            <a:ext cx="914400" cy="762000"/>
          </a:xfrm>
          <a:custGeom>
            <a:avLst/>
            <a:gdLst>
              <a:gd name="connsiteX0" fmla="*/ 0 w 1371600"/>
              <a:gd name="connsiteY0" fmla="*/ 381000 h 762000"/>
              <a:gd name="connsiteX1" fmla="*/ 352747 w 1371600"/>
              <a:gd name="connsiteY1" fmla="*/ 47947 h 762000"/>
              <a:gd name="connsiteX2" fmla="*/ 685801 w 1371600"/>
              <a:gd name="connsiteY2" fmla="*/ 1 h 762000"/>
              <a:gd name="connsiteX3" fmla="*/ 1018855 w 1371600"/>
              <a:gd name="connsiteY3" fmla="*/ 47947 h 762000"/>
              <a:gd name="connsiteX4" fmla="*/ 1371600 w 1371600"/>
              <a:gd name="connsiteY4" fmla="*/ 381002 h 762000"/>
              <a:gd name="connsiteX5" fmla="*/ 1018854 w 1371600"/>
              <a:gd name="connsiteY5" fmla="*/ 714056 h 762000"/>
              <a:gd name="connsiteX6" fmla="*/ 685800 w 1371600"/>
              <a:gd name="connsiteY6" fmla="*/ 762002 h 762000"/>
              <a:gd name="connsiteX7" fmla="*/ 352746 w 1371600"/>
              <a:gd name="connsiteY7" fmla="*/ 714056 h 762000"/>
              <a:gd name="connsiteX8" fmla="*/ 0 w 1371600"/>
              <a:gd name="connsiteY8" fmla="*/ 381001 h 762000"/>
              <a:gd name="connsiteX9" fmla="*/ 0 w 1371600"/>
              <a:gd name="connsiteY9" fmla="*/ 38100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71600" h="762000">
                <a:moveTo>
                  <a:pt x="0" y="381000"/>
                </a:moveTo>
                <a:cubicBezTo>
                  <a:pt x="1" y="242633"/>
                  <a:pt x="135029" y="115143"/>
                  <a:pt x="352747" y="47947"/>
                </a:cubicBezTo>
                <a:cubicBezTo>
                  <a:pt x="454628" y="16502"/>
                  <a:pt x="569253" y="1"/>
                  <a:pt x="685801" y="1"/>
                </a:cubicBezTo>
                <a:cubicBezTo>
                  <a:pt x="802349" y="1"/>
                  <a:pt x="916974" y="16502"/>
                  <a:pt x="1018855" y="47947"/>
                </a:cubicBezTo>
                <a:cubicBezTo>
                  <a:pt x="1236573" y="115144"/>
                  <a:pt x="1371601" y="242635"/>
                  <a:pt x="1371600" y="381002"/>
                </a:cubicBezTo>
                <a:cubicBezTo>
                  <a:pt x="1371600" y="519369"/>
                  <a:pt x="1236571" y="646859"/>
                  <a:pt x="1018854" y="714056"/>
                </a:cubicBezTo>
                <a:cubicBezTo>
                  <a:pt x="916973" y="745501"/>
                  <a:pt x="802348" y="762002"/>
                  <a:pt x="685800" y="762002"/>
                </a:cubicBezTo>
                <a:cubicBezTo>
                  <a:pt x="569252" y="762002"/>
                  <a:pt x="454627" y="745501"/>
                  <a:pt x="352746" y="714056"/>
                </a:cubicBezTo>
                <a:cubicBezTo>
                  <a:pt x="135028" y="646859"/>
                  <a:pt x="0" y="519368"/>
                  <a:pt x="0" y="381001"/>
                </a:cubicBezTo>
                <a:lnTo>
                  <a:pt x="0" y="381000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chemeClr val="tx1"/>
                </a:solidFill>
              </a:rPr>
              <a:t>Ученици као </a:t>
            </a:r>
            <a:r>
              <a:rPr lang="sr-Cyrl-CS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</a:rPr>
              <a:t>насилници</a:t>
            </a:r>
            <a:endParaRPr lang="sr-Latn-C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accent1">
                    <a:lumMod val="75000"/>
                  </a:schemeClr>
                </a:solidFill>
              </a:rPr>
              <a:t>IV </a:t>
            </a:r>
            <a:r>
              <a:rPr lang="x-none" b="1" smtClean="0">
                <a:solidFill>
                  <a:schemeClr val="accent1">
                    <a:lumMod val="75000"/>
                  </a:schemeClr>
                </a:solidFill>
              </a:rPr>
              <a:t>конференција Мрежа школа без насиља</a:t>
            </a:r>
            <a:endParaRPr lang="en-US" b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762000" y="2058458"/>
          <a:ext cx="7543800" cy="4113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Freeform 5"/>
          <p:cNvSpPr/>
          <p:nvPr/>
        </p:nvSpPr>
        <p:spPr>
          <a:xfrm>
            <a:off x="7086600" y="5257800"/>
            <a:ext cx="1371600" cy="762000"/>
          </a:xfrm>
          <a:custGeom>
            <a:avLst/>
            <a:gdLst>
              <a:gd name="connsiteX0" fmla="*/ 0 w 1371600"/>
              <a:gd name="connsiteY0" fmla="*/ 381000 h 762000"/>
              <a:gd name="connsiteX1" fmla="*/ 352747 w 1371600"/>
              <a:gd name="connsiteY1" fmla="*/ 47947 h 762000"/>
              <a:gd name="connsiteX2" fmla="*/ 685801 w 1371600"/>
              <a:gd name="connsiteY2" fmla="*/ 1 h 762000"/>
              <a:gd name="connsiteX3" fmla="*/ 1018855 w 1371600"/>
              <a:gd name="connsiteY3" fmla="*/ 47947 h 762000"/>
              <a:gd name="connsiteX4" fmla="*/ 1371600 w 1371600"/>
              <a:gd name="connsiteY4" fmla="*/ 381002 h 762000"/>
              <a:gd name="connsiteX5" fmla="*/ 1018854 w 1371600"/>
              <a:gd name="connsiteY5" fmla="*/ 714056 h 762000"/>
              <a:gd name="connsiteX6" fmla="*/ 685800 w 1371600"/>
              <a:gd name="connsiteY6" fmla="*/ 762002 h 762000"/>
              <a:gd name="connsiteX7" fmla="*/ 352746 w 1371600"/>
              <a:gd name="connsiteY7" fmla="*/ 714056 h 762000"/>
              <a:gd name="connsiteX8" fmla="*/ 0 w 1371600"/>
              <a:gd name="connsiteY8" fmla="*/ 381001 h 762000"/>
              <a:gd name="connsiteX9" fmla="*/ 0 w 1371600"/>
              <a:gd name="connsiteY9" fmla="*/ 38100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71600" h="762000">
                <a:moveTo>
                  <a:pt x="0" y="381000"/>
                </a:moveTo>
                <a:cubicBezTo>
                  <a:pt x="1" y="242633"/>
                  <a:pt x="135029" y="115143"/>
                  <a:pt x="352747" y="47947"/>
                </a:cubicBezTo>
                <a:cubicBezTo>
                  <a:pt x="454628" y="16502"/>
                  <a:pt x="569253" y="1"/>
                  <a:pt x="685801" y="1"/>
                </a:cubicBezTo>
                <a:cubicBezTo>
                  <a:pt x="802349" y="1"/>
                  <a:pt x="916974" y="16502"/>
                  <a:pt x="1018855" y="47947"/>
                </a:cubicBezTo>
                <a:cubicBezTo>
                  <a:pt x="1236573" y="115144"/>
                  <a:pt x="1371601" y="242635"/>
                  <a:pt x="1371600" y="381002"/>
                </a:cubicBezTo>
                <a:cubicBezTo>
                  <a:pt x="1371600" y="519369"/>
                  <a:pt x="1236571" y="646859"/>
                  <a:pt x="1018854" y="714056"/>
                </a:cubicBezTo>
                <a:cubicBezTo>
                  <a:pt x="916973" y="745501"/>
                  <a:pt x="802348" y="762002"/>
                  <a:pt x="685800" y="762002"/>
                </a:cubicBezTo>
                <a:cubicBezTo>
                  <a:pt x="569252" y="762002"/>
                  <a:pt x="454627" y="745501"/>
                  <a:pt x="352746" y="714056"/>
                </a:cubicBezTo>
                <a:cubicBezTo>
                  <a:pt x="135028" y="646859"/>
                  <a:pt x="0" y="519368"/>
                  <a:pt x="0" y="381001"/>
                </a:cubicBezTo>
                <a:lnTo>
                  <a:pt x="0" y="381000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7" name="Freeform 6"/>
          <p:cNvSpPr/>
          <p:nvPr/>
        </p:nvSpPr>
        <p:spPr>
          <a:xfrm>
            <a:off x="7086600" y="2971800"/>
            <a:ext cx="1371600" cy="762000"/>
          </a:xfrm>
          <a:custGeom>
            <a:avLst/>
            <a:gdLst>
              <a:gd name="connsiteX0" fmla="*/ 0 w 1371600"/>
              <a:gd name="connsiteY0" fmla="*/ 381000 h 762000"/>
              <a:gd name="connsiteX1" fmla="*/ 352747 w 1371600"/>
              <a:gd name="connsiteY1" fmla="*/ 47947 h 762000"/>
              <a:gd name="connsiteX2" fmla="*/ 685801 w 1371600"/>
              <a:gd name="connsiteY2" fmla="*/ 1 h 762000"/>
              <a:gd name="connsiteX3" fmla="*/ 1018855 w 1371600"/>
              <a:gd name="connsiteY3" fmla="*/ 47947 h 762000"/>
              <a:gd name="connsiteX4" fmla="*/ 1371600 w 1371600"/>
              <a:gd name="connsiteY4" fmla="*/ 381002 h 762000"/>
              <a:gd name="connsiteX5" fmla="*/ 1018854 w 1371600"/>
              <a:gd name="connsiteY5" fmla="*/ 714056 h 762000"/>
              <a:gd name="connsiteX6" fmla="*/ 685800 w 1371600"/>
              <a:gd name="connsiteY6" fmla="*/ 762002 h 762000"/>
              <a:gd name="connsiteX7" fmla="*/ 352746 w 1371600"/>
              <a:gd name="connsiteY7" fmla="*/ 714056 h 762000"/>
              <a:gd name="connsiteX8" fmla="*/ 0 w 1371600"/>
              <a:gd name="connsiteY8" fmla="*/ 381001 h 762000"/>
              <a:gd name="connsiteX9" fmla="*/ 0 w 1371600"/>
              <a:gd name="connsiteY9" fmla="*/ 38100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71600" h="762000">
                <a:moveTo>
                  <a:pt x="0" y="381000"/>
                </a:moveTo>
                <a:cubicBezTo>
                  <a:pt x="1" y="242633"/>
                  <a:pt x="135029" y="115143"/>
                  <a:pt x="352747" y="47947"/>
                </a:cubicBezTo>
                <a:cubicBezTo>
                  <a:pt x="454628" y="16502"/>
                  <a:pt x="569253" y="1"/>
                  <a:pt x="685801" y="1"/>
                </a:cubicBezTo>
                <a:cubicBezTo>
                  <a:pt x="802349" y="1"/>
                  <a:pt x="916974" y="16502"/>
                  <a:pt x="1018855" y="47947"/>
                </a:cubicBezTo>
                <a:cubicBezTo>
                  <a:pt x="1236573" y="115144"/>
                  <a:pt x="1371601" y="242635"/>
                  <a:pt x="1371600" y="381002"/>
                </a:cubicBezTo>
                <a:cubicBezTo>
                  <a:pt x="1371600" y="519369"/>
                  <a:pt x="1236571" y="646859"/>
                  <a:pt x="1018854" y="714056"/>
                </a:cubicBezTo>
                <a:cubicBezTo>
                  <a:pt x="916973" y="745501"/>
                  <a:pt x="802348" y="762002"/>
                  <a:pt x="685800" y="762002"/>
                </a:cubicBezTo>
                <a:cubicBezTo>
                  <a:pt x="569252" y="762002"/>
                  <a:pt x="454627" y="745501"/>
                  <a:pt x="352746" y="714056"/>
                </a:cubicBezTo>
                <a:cubicBezTo>
                  <a:pt x="135028" y="646859"/>
                  <a:pt x="0" y="519368"/>
                  <a:pt x="0" y="381001"/>
                </a:cubicBezTo>
                <a:lnTo>
                  <a:pt x="0" y="381000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CS" sz="4000" b="1" dirty="0" smtClean="0">
                <a:solidFill>
                  <a:schemeClr val="tx1"/>
                </a:solidFill>
              </a:rPr>
              <a:t>Ученици као </a:t>
            </a:r>
            <a:r>
              <a:rPr lang="sr-Cyrl-CS" b="1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</a:rPr>
              <a:t>сведоци</a:t>
            </a:r>
            <a:r>
              <a:rPr lang="sr-Cyrl-CS" sz="4000" b="1" dirty="0" smtClean="0">
                <a:solidFill>
                  <a:schemeClr val="tx1"/>
                </a:solidFill>
              </a:rPr>
              <a:t> насиља </a:t>
            </a:r>
            <a:endParaRPr lang="sr-Latn-CS" sz="40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2743200"/>
            <a:ext cx="2286000" cy="2246769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sr-Cyrl-CS" sz="2800" b="1" dirty="0" smtClean="0"/>
              <a:t>Ученици</a:t>
            </a:r>
            <a:r>
              <a:rPr lang="sr-Latn-CS" sz="2800" b="1" dirty="0" smtClean="0"/>
              <a:t> </a:t>
            </a:r>
            <a:r>
              <a:rPr lang="sr-Cyrl-CS" sz="2800" b="1" dirty="0" smtClean="0"/>
              <a:t>су </a:t>
            </a:r>
            <a:r>
              <a:rPr lang="sr-Cyrl-CS" sz="2800" b="1" u="sng" dirty="0" smtClean="0">
                <a:ln>
                  <a:solidFill>
                    <a:srgbClr val="C00000"/>
                  </a:solidFill>
                </a:ln>
              </a:rPr>
              <a:t>пасивни посматрачи </a:t>
            </a:r>
            <a:r>
              <a:rPr lang="sr-Cyrl-CS" sz="2800" b="1" dirty="0" smtClean="0"/>
              <a:t>дигиталног насиља!</a:t>
            </a:r>
            <a:endParaRPr lang="sr-Latn-CS" sz="2800" b="1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685800" y="2286000"/>
          <a:ext cx="4953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accent1">
                    <a:lumMod val="75000"/>
                  </a:schemeClr>
                </a:solidFill>
              </a:rPr>
              <a:t>IV </a:t>
            </a:r>
            <a:r>
              <a:rPr lang="x-none" b="1" smtClean="0">
                <a:solidFill>
                  <a:schemeClr val="accent1">
                    <a:lumMod val="75000"/>
                  </a:schemeClr>
                </a:solidFill>
              </a:rPr>
              <a:t>конференција Мрежа школа без насиља</a:t>
            </a:r>
            <a:endParaRPr lang="en-US" b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792</Words>
  <Application>Microsoft Office PowerPoint</Application>
  <PresentationFormat>On-screen Show (4:3)</PresentationFormat>
  <Paragraphs>159</Paragraphs>
  <Slides>29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ДИГИТАЛНО НАСИЉЕ У ОСНОВНИМ И СРЕДЊИМ ШКОЛАМА У СРБИЈИ</vt:lpstr>
      <vt:lpstr>PowerPoint Presentation</vt:lpstr>
      <vt:lpstr>Шта је дигитално насиље?</vt:lpstr>
      <vt:lpstr>Специфичност дигиталног насиља</vt:lpstr>
      <vt:lpstr>МЛАЂИ РАЗРЕДИ ОСНОВНЕ ШКОЛЕ (4. разред)</vt:lpstr>
      <vt:lpstr>Укљученост у социјалне мреже</vt:lpstr>
      <vt:lpstr>Ученици као жртве дигиталног насиља</vt:lpstr>
      <vt:lpstr>Ученици као насилници</vt:lpstr>
      <vt:lpstr>Ученици као сведоци насиља </vt:lpstr>
      <vt:lpstr>Улога родитеља и наставника</vt:lpstr>
      <vt:lpstr>СТАРИЈИ РАЗРЕДИ ОСНОВНЕ ШКОЛЕ (6. и 8.)  СРЕДЊЕ ШКОЛЕ  (2, 3. и 4.)</vt:lpstr>
      <vt:lpstr>Укљученост у социјалне мреже</vt:lpstr>
      <vt:lpstr>Излагање ризицима на интернету</vt:lpstr>
      <vt:lpstr>Ученици као жртве (1)</vt:lpstr>
      <vt:lpstr>Ученици као жртве (2)</vt:lpstr>
      <vt:lpstr>Ученици као насилници</vt:lpstr>
      <vt:lpstr>Ученици као сведоци насиља </vt:lpstr>
      <vt:lpstr> Узорак НАСТАВНИКА </vt:lpstr>
      <vt:lpstr> Информисаност о дигиталном насиљу </vt:lpstr>
      <vt:lpstr>Коришћење рачунара и интернета</vt:lpstr>
      <vt:lpstr>PowerPoint Presentation</vt:lpstr>
      <vt:lpstr>Облици насиља у средњим школама – процене наставника</vt:lpstr>
      <vt:lpstr>Обраћање ученика наставницима за помоћ – процене наставника</vt:lpstr>
      <vt:lpstr>Да ли школа информише ученике о дигиталном насиљу?</vt:lpstr>
      <vt:lpstr>Да ли школа подучава ученике како да се заштите?</vt:lpstr>
      <vt:lpstr> Вештине коришћења рачунара и интернета  </vt:lpstr>
      <vt:lpstr> Информисаност родитеља о дигиталном насиљу </vt:lpstr>
      <vt:lpstr>Улога школе у превенцији и решавању проблема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IVkonf2012</dc:title>
  <dc:creator>Irena Krka</dc:creator>
  <cp:lastModifiedBy>Stanislava Vuckovic</cp:lastModifiedBy>
  <cp:revision>24</cp:revision>
  <cp:lastPrinted>2012-12-14T11:44:47Z</cp:lastPrinted>
  <dcterms:created xsi:type="dcterms:W3CDTF">2006-08-16T00:00:00Z</dcterms:created>
  <dcterms:modified xsi:type="dcterms:W3CDTF">2013-12-16T08:48:54Z</dcterms:modified>
</cp:coreProperties>
</file>